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8" r:id="rId4"/>
    <p:sldId id="263" r:id="rId5"/>
    <p:sldId id="258" r:id="rId6"/>
    <p:sldId id="269" r:id="rId7"/>
    <p:sldId id="261" r:id="rId8"/>
    <p:sldId id="264" r:id="rId9"/>
    <p:sldId id="270" r:id="rId10"/>
    <p:sldId id="259" r:id="rId11"/>
    <p:sldId id="271" r:id="rId12"/>
    <p:sldId id="265" r:id="rId13"/>
    <p:sldId id="267" r:id="rId14"/>
    <p:sldId id="262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9900CC"/>
    <a:srgbClr val="0000FF"/>
    <a:srgbClr val="336600"/>
    <a:srgbClr val="3333CC"/>
    <a:srgbClr val="141BB0"/>
    <a:srgbClr val="0D5EA7"/>
    <a:srgbClr val="3333FF"/>
    <a:srgbClr val="CC00CC"/>
    <a:srgbClr val="50AB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678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0F541D-6587-4267-ACB5-9537156C613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40F9989-E910-49B3-BC86-84E80905D2F0}">
      <dgm:prSet/>
      <dgm:spPr/>
      <dgm:t>
        <a:bodyPr/>
        <a:lstStyle/>
        <a:p>
          <a:r>
            <a:rPr lang="uk-UA" dirty="0" smtClean="0"/>
            <a:t>Увага! Увага! Закінчено свято!..</a:t>
          </a:r>
          <a:endParaRPr lang="en-US" dirty="0" smtClean="0"/>
        </a:p>
        <a:p>
          <a:r>
            <a:rPr lang="uk-UA" dirty="0" smtClean="0"/>
            <a:t>Вас  знову покличе – «Книжкова регата»!.. </a:t>
          </a:r>
          <a:endParaRPr lang="ru-RU" dirty="0"/>
        </a:p>
      </dgm:t>
    </dgm:pt>
    <dgm:pt modelId="{4FD874C1-AE82-48B7-AEBF-1B6519758D6F}" type="parTrans" cxnId="{96D1779C-9256-4EFF-93E3-57E077255F1C}">
      <dgm:prSet/>
      <dgm:spPr/>
      <dgm:t>
        <a:bodyPr/>
        <a:lstStyle/>
        <a:p>
          <a:endParaRPr lang="ru-RU"/>
        </a:p>
      </dgm:t>
    </dgm:pt>
    <dgm:pt modelId="{7E21A660-D0B9-4050-B81A-85EB6C6FAABA}" type="sibTrans" cxnId="{96D1779C-9256-4EFF-93E3-57E077255F1C}">
      <dgm:prSet/>
      <dgm:spPr/>
      <dgm:t>
        <a:bodyPr/>
        <a:lstStyle/>
        <a:p>
          <a:endParaRPr lang="ru-RU"/>
        </a:p>
      </dgm:t>
    </dgm:pt>
    <dgm:pt modelId="{21B78E46-3497-4DA6-8E64-606C95573801}" type="pres">
      <dgm:prSet presAssocID="{FB0F541D-6587-4267-ACB5-9537156C613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95E981-225B-4BA1-8699-EAE7E0F8C382}" type="pres">
      <dgm:prSet presAssocID="{140F9989-E910-49B3-BC86-84E80905D2F0}" presName="node" presStyleLbl="node1" presStyleIdx="0" presStyleCnt="1" custScaleY="1988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B20C65-97A7-42FF-B70C-8E567325B19F}" type="presOf" srcId="{FB0F541D-6587-4267-ACB5-9537156C6133}" destId="{21B78E46-3497-4DA6-8E64-606C95573801}" srcOrd="0" destOrd="0" presId="urn:microsoft.com/office/officeart/2005/8/layout/default"/>
    <dgm:cxn modelId="{855776C5-6D32-4E6D-B5B0-A4E2A4A4D614}" type="presOf" srcId="{140F9989-E910-49B3-BC86-84E80905D2F0}" destId="{3B95E981-225B-4BA1-8699-EAE7E0F8C382}" srcOrd="0" destOrd="0" presId="urn:microsoft.com/office/officeart/2005/8/layout/default"/>
    <dgm:cxn modelId="{96D1779C-9256-4EFF-93E3-57E077255F1C}" srcId="{FB0F541D-6587-4267-ACB5-9537156C6133}" destId="{140F9989-E910-49B3-BC86-84E80905D2F0}" srcOrd="0" destOrd="0" parTransId="{4FD874C1-AE82-48B7-AEBF-1B6519758D6F}" sibTransId="{7E21A660-D0B9-4050-B81A-85EB6C6FAABA}"/>
    <dgm:cxn modelId="{EA45F77E-9383-4ADB-8C7E-88D8F1E9E038}" type="presParOf" srcId="{21B78E46-3497-4DA6-8E64-606C95573801}" destId="{3B95E981-225B-4BA1-8699-EAE7E0F8C382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95E981-225B-4BA1-8699-EAE7E0F8C382}">
      <dsp:nvSpPr>
        <dsp:cNvPr id="0" name=""/>
        <dsp:cNvSpPr/>
      </dsp:nvSpPr>
      <dsp:spPr>
        <a:xfrm>
          <a:off x="2097" y="2500"/>
          <a:ext cx="4290980" cy="51203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600" kern="1200" dirty="0" smtClean="0"/>
            <a:t>Увага! Увага! Закінчено свято!..</a:t>
          </a:r>
          <a:endParaRPr lang="en-US" sz="4600" kern="1200" dirty="0" smtClean="0"/>
        </a:p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600" kern="1200" dirty="0" smtClean="0"/>
            <a:t>Вас  знову покличе – «Книжкова регата»!.. </a:t>
          </a:r>
          <a:endParaRPr lang="ru-RU" sz="4600" kern="1200" dirty="0"/>
        </a:p>
      </dsp:txBody>
      <dsp:txXfrm>
        <a:off x="2097" y="2500"/>
        <a:ext cx="4290980" cy="51203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30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14.05.2014</a:t>
            </a:fld>
            <a:endParaRPr lang="uk-UA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7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14.05.2014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14.05.2014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14.05.2014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14.05.2014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14.05.2014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14.05.2014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14.05.2014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14.05.2014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14.05.2014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кутник з одним вирізаним округленим кут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кутний трикут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14.05.2014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10" name="Поліліні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іліні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іліні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Місце для заголовка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0" name="Місце для тексту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14.05.2014</a:t>
            </a:fld>
            <a:endParaRPr lang="uk-UA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  <p:grpSp>
        <p:nvGrpSpPr>
          <p:cNvPr id="2" name="Групувати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іліні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іліні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forumkiev.com/webcam.php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91;&#1088;&#1086;&#1082;&#1080;\Detskie+pesni+-+Chemu+uchat+v+shkole+(MINUS)+(uchitelyam).mp3" TargetMode="External"/><Relationship Id="rId6" Type="http://schemas.openxmlformats.org/officeDocument/2006/relationships/image" Target="../media/image29.png"/><Relationship Id="rId5" Type="http://schemas.openxmlformats.org/officeDocument/2006/relationships/image" Target="../media/image28.gif"/><Relationship Id="rId4" Type="http://schemas.openxmlformats.org/officeDocument/2006/relationships/image" Target="../media/image2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0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9.jpeg"/><Relationship Id="rId7" Type="http://schemas.openxmlformats.org/officeDocument/2006/relationships/hyperlink" Target="http://4.bp.blogspot.com/-MLSv0qIemEg/Ue_1BHm9Y6I/AAAAAAAACa8/ZJ2TJUeKBCg/s1600/%D0%9A%D1%80%D0%B8%D0%BD%D0%B8%D1%86%D1%8F+%D0%BC%D1%83%D0%B4%D1%80%D0%BE%D1%81%D1%82%D1%96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hyperlink" Target="http://2.bp.blogspot.com/-d52dngq3m5A/Ue_z_3Qb1aI/AAAAAAAACao/Ech7e0nULvQ/s1600/%D0%9B%D1%8E%D0%B1%D0%B8%D0%BC%D1%8B%D0%B5+%D1%81%D0%BA%D0%B0%D0%B7%D0%BA%D0%B8.jpg" TargetMode="Externa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340768"/>
            <a:ext cx="7851648" cy="936104"/>
          </a:xfrm>
        </p:spPr>
        <p:txBody>
          <a:bodyPr>
            <a:normAutofit fontScale="90000"/>
            <a:scene3d>
              <a:camera prst="perspectiveHeroicExtremeRightFacing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r>
              <a:rPr lang="en-US" cap="all" dirty="0" smtClean="0">
                <a:effectLst/>
              </a:rPr>
              <a:t/>
            </a:r>
            <a:br>
              <a:rPr lang="en-US" cap="all" dirty="0" smtClean="0">
                <a:effectLst/>
              </a:rPr>
            </a:br>
            <a:r>
              <a:rPr lang="en-US" cap="all" dirty="0">
                <a:effectLst/>
              </a:rPr>
              <a:t/>
            </a:r>
            <a:br>
              <a:rPr lang="en-US" cap="all" dirty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28628" y="21080"/>
            <a:ext cx="7854696" cy="2399807"/>
          </a:xfrm>
        </p:spPr>
        <p:txBody>
          <a:bodyPr>
            <a:normAutofit fontScale="55000" lnSpcReduction="20000"/>
          </a:bodyPr>
          <a:lstStyle/>
          <a:p>
            <a:endParaRPr lang="ru-RU" sz="4400" dirty="0"/>
          </a:p>
          <a:p>
            <a:pPr algn="ctr"/>
            <a:endParaRPr lang="uk-UA" sz="36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accent3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uk-UA" sz="51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Georgia" pitchFamily="18" charset="0"/>
              </a:rPr>
              <a:t>«К  Н  И   Ж   К   О   В   А        Р  Е  Г  А  Т А </a:t>
            </a:r>
          </a:p>
          <a:p>
            <a:pPr algn="ctr"/>
            <a:r>
              <a:rPr lang="uk-UA" sz="51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Georgia" pitchFamily="18" charset="0"/>
              </a:rPr>
              <a:t>Д  Л  Я       М   Е   Н  Е, </a:t>
            </a:r>
          </a:p>
          <a:p>
            <a:pPr algn="ctr"/>
            <a:r>
              <a:rPr lang="uk-UA" sz="51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Georgia" pitchFamily="18" charset="0"/>
              </a:rPr>
              <a:t>М  А  М  И     Й      Т  А  Т  А»</a:t>
            </a:r>
            <a:endParaRPr lang="uk-UA" sz="5100" dirty="0">
              <a:solidFill>
                <a:schemeClr val="accent3"/>
              </a:solidFill>
              <a:latin typeface="Georgia" pitchFamily="18" charset="0"/>
            </a:endParaRPr>
          </a:p>
        </p:txBody>
      </p:sp>
      <p:pic>
        <p:nvPicPr>
          <p:cNvPr id="2053" name="Picture 5" descr="F:\БІБЛІОТЕЧНІ СПРАВИ\ВИСТАВКОВА ТЕОРІЯ\КАРТИНКИ КНИГ\1 КАРТИНКИ КНИГ\картинки\210803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353" y="2106498"/>
            <a:ext cx="4167310" cy="424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8282" y="6355882"/>
            <a:ext cx="72701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</a:t>
            </a:r>
            <a:r>
              <a:rPr lang="ru-RU" sz="2000" b="1" dirty="0" smtClean="0"/>
              <a:t>(</a:t>
            </a:r>
            <a:r>
              <a:rPr lang="ru-RU" sz="2000" b="1" dirty="0" err="1" smtClean="0"/>
              <a:t>бібліотечний</a:t>
            </a:r>
            <a:r>
              <a:rPr lang="ru-RU" sz="2000" b="1" dirty="0" smtClean="0"/>
              <a:t>  урок  </a:t>
            </a:r>
            <a:r>
              <a:rPr lang="ru-RU" sz="2000" b="1" dirty="0"/>
              <a:t>–  </a:t>
            </a:r>
            <a:r>
              <a:rPr lang="ru-RU" sz="2000" b="1" dirty="0" err="1" smtClean="0"/>
              <a:t>моделювання</a:t>
            </a:r>
            <a:r>
              <a:rPr lang="ru-RU" sz="2000" b="1" dirty="0" smtClean="0"/>
              <a:t>   для  </a:t>
            </a:r>
            <a:r>
              <a:rPr lang="ru-RU" sz="2000" b="1" dirty="0" err="1" smtClean="0"/>
              <a:t>учнів</a:t>
            </a:r>
            <a:r>
              <a:rPr lang="ru-RU" sz="2000" b="1" dirty="0" smtClean="0"/>
              <a:t>  2  </a:t>
            </a:r>
            <a:r>
              <a:rPr lang="ru-RU" sz="2000" b="1" dirty="0" err="1" smtClean="0"/>
              <a:t>клас</a:t>
            </a:r>
            <a:r>
              <a:rPr lang="ru-RU" sz="2000" dirty="0" err="1" smtClean="0"/>
              <a:t>у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18415" y="3244334"/>
            <a:ext cx="3707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http://forumkiev.com/webcam.php</a:t>
            </a:r>
            <a:endParaRPr lang="ru-RU" dirty="0"/>
          </a:p>
        </p:txBody>
      </p:sp>
      <p:pic>
        <p:nvPicPr>
          <p:cNvPr id="6" name="Picture 2" descr="F:\КАРТИНКИ КНИГ\МОРСЬКА ТЕМА\егор моряк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09464"/>
            <a:ext cx="3964626" cy="424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70159" y="182885"/>
            <a:ext cx="7401199" cy="149343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br>
              <a:rPr lang="uk-UA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uk-UA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23528" y="0"/>
            <a:ext cx="8363272" cy="2201986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uk-UA" sz="16000" b="1" cap="all" dirty="0" smtClean="0">
                <a:effectLst>
                  <a:reflection blurRad="12700" stA="28000" endPos="45000" dist="1003" dir="5400000" sy="-100000" algn="bl"/>
                </a:effectLst>
              </a:rPr>
              <a:t>                                          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16000" dirty="0" smtClean="0">
                <a:solidFill>
                  <a:srgbClr val="CC00CC"/>
                </a:solidFill>
              </a:rPr>
              <a:t>                     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6000" b="1" i="1" cap="all" dirty="0">
                <a:solidFill>
                  <a:srgbClr val="CC00CC"/>
                </a:solidFill>
                <a:effectLst>
                  <a:reflection blurRad="12700" stA="28000" endPos="45000" dist="1003" dir="5400000" sy="-100000" algn="bl"/>
                </a:effectLst>
              </a:rPr>
              <a:t> </a:t>
            </a:r>
            <a:r>
              <a:rPr lang="ru-RU" sz="6000" b="1" i="1" cap="all" dirty="0" smtClean="0">
                <a:solidFill>
                  <a:srgbClr val="CC00CC"/>
                </a:solidFill>
                <a:effectLst>
                  <a:reflection blurRad="12700" stA="28000" endPos="45000" dist="1003" dir="5400000" sy="-100000" algn="bl"/>
                </a:effectLst>
              </a:rPr>
              <a:t>                  </a:t>
            </a:r>
            <a:r>
              <a:rPr lang="uk-UA" sz="6000" b="1" i="1" cap="all" dirty="0" smtClean="0">
                <a:solidFill>
                  <a:srgbClr val="CC00CC"/>
                </a:solidFill>
                <a:effectLst>
                  <a:reflection blurRad="12700" stA="28000" endPos="45000" dist="1003" dir="5400000" sy="-100000" algn="bl"/>
                </a:effectLst>
              </a:rPr>
              <a:t>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uk-UA" sz="6000" b="1" i="1" cap="all" dirty="0">
                <a:solidFill>
                  <a:srgbClr val="CC00CC"/>
                </a:solidFill>
                <a:effectLst>
                  <a:reflection blurRad="12700" stA="28000" endPos="45000" dist="1003" dir="5400000" sy="-100000" algn="bl"/>
                </a:effectLst>
              </a:rPr>
              <a:t> </a:t>
            </a:r>
            <a:r>
              <a:rPr lang="uk-UA" sz="6000" b="1" i="1" cap="all" dirty="0" smtClean="0">
                <a:solidFill>
                  <a:srgbClr val="CC00CC"/>
                </a:solidFill>
                <a:effectLst>
                  <a:reflection blurRad="12700" stA="28000" endPos="45000" dist="1003" dir="5400000" sy="-100000" algn="bl"/>
                </a:effectLst>
              </a:rPr>
              <a:t> </a:t>
            </a:r>
            <a:r>
              <a:rPr lang="ru-RU" sz="8000" dirty="0">
                <a:solidFill>
                  <a:srgbClr val="CC00CC"/>
                </a:solidFill>
              </a:rPr>
              <a:t> </a:t>
            </a:r>
            <a:r>
              <a:rPr lang="ru-RU" sz="8000" dirty="0" smtClean="0">
                <a:solidFill>
                  <a:srgbClr val="CC00CC"/>
                </a:solidFill>
              </a:rPr>
              <a:t>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8000" dirty="0" smtClean="0">
                <a:solidFill>
                  <a:srgbClr val="CC00CC"/>
                </a:solidFill>
              </a:rPr>
              <a:t>        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8000" dirty="0" smtClean="0">
                <a:solidFill>
                  <a:srgbClr val="CC00CC"/>
                </a:solidFill>
              </a:rPr>
              <a:t>           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8000" dirty="0">
                <a:solidFill>
                  <a:srgbClr val="CC00CC"/>
                </a:solidFill>
              </a:rPr>
              <a:t> </a:t>
            </a:r>
            <a:r>
              <a:rPr lang="ru-RU" sz="8000" dirty="0" smtClean="0">
                <a:solidFill>
                  <a:srgbClr val="CC00CC"/>
                </a:solidFill>
              </a:rPr>
              <a:t>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uk-UA" sz="8000" b="1" cap="all" dirty="0" smtClean="0">
                <a:solidFill>
                  <a:srgbClr val="CC00CC"/>
                </a:solidFill>
                <a:effectLst>
                  <a:reflection blurRad="12700" stA="28000" endPos="45000" dist="1003" dir="5400000" sy="-100000" algn="bl"/>
                </a:effectLst>
              </a:rPr>
              <a:t>           </a:t>
            </a:r>
            <a:r>
              <a:rPr lang="ru-RU" sz="8000" b="1" i="1" dirty="0" smtClean="0">
                <a:solidFill>
                  <a:srgbClr val="CC00CC"/>
                </a:solidFill>
              </a:rPr>
              <a:t>  </a:t>
            </a:r>
          </a:p>
          <a:p>
            <a:pPr marL="0" indent="0">
              <a:buNone/>
            </a:pPr>
            <a:r>
              <a:rPr lang="ru-RU" sz="8000" b="1" i="1" dirty="0" smtClean="0">
                <a:solidFill>
                  <a:srgbClr val="CC00CC"/>
                </a:solidFill>
              </a:rPr>
              <a:t>  </a:t>
            </a:r>
            <a:endParaRPr lang="uk-UA" sz="8000" dirty="0" smtClean="0">
              <a:solidFill>
                <a:srgbClr val="CC00CC"/>
              </a:solidFill>
            </a:endParaRPr>
          </a:p>
          <a:p>
            <a:pPr marL="0" indent="0">
              <a:buNone/>
            </a:pPr>
            <a:r>
              <a:rPr lang="uk-UA" sz="8000" b="1" dirty="0"/>
              <a:t> </a:t>
            </a:r>
            <a:r>
              <a:rPr lang="uk-UA" sz="8000" b="1" dirty="0" smtClean="0"/>
              <a:t>                                              </a:t>
            </a:r>
            <a:endParaRPr lang="ru-RU" sz="8000" dirty="0"/>
          </a:p>
          <a:p>
            <a:endParaRPr lang="ru-RU" dirty="0"/>
          </a:p>
          <a:p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250356" y="242959"/>
            <a:ext cx="829622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</a:t>
            </a:r>
          </a:p>
          <a:p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7" name="Picture 3" descr="F:\БІБЛІОТЕЧНІ СПРАВИ\ВИСТАВКОВА ТЕОРІЯ\1 ФОТО ВИСТАВОК\P92802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42958"/>
            <a:ext cx="4032448" cy="4931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16016" y="5301208"/>
            <a:ext cx="41764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uk-UA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«КНИЖКИ  ЧУДОВІ –</a:t>
            </a:r>
            <a:r>
              <a:rPr lang="en-US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uk-UA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ЯК </a:t>
            </a:r>
            <a:r>
              <a:rPr lang="uk-UA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ФРЕГАТИ </a:t>
            </a:r>
            <a:r>
              <a:rPr lang="uk-UA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 </a:t>
            </a:r>
            <a:r>
              <a:rPr lang="uk-UA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УСІХ</a:t>
            </a:r>
            <a:r>
              <a:rPr lang="en-US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</a:t>
            </a:r>
            <a:r>
              <a:rPr lang="uk-UA" sz="2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ЗАПРОШУЮТЬ ЧИТАТИ»</a:t>
            </a:r>
            <a:endParaRPr lang="en-US" sz="2000" b="1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4262" y="335292"/>
            <a:ext cx="49320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«</a:t>
            </a:r>
            <a:r>
              <a:rPr lang="ru-RU" sz="48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Виставкова</a:t>
            </a:r>
            <a:r>
              <a:rPr lang="ru-RU" sz="48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  затока»</a:t>
            </a:r>
            <a:r>
              <a:rPr lang="ru-RU" sz="48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/>
            </a:r>
            <a:br>
              <a:rPr lang="ru-RU" sz="48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</a:br>
            <a:r>
              <a:rPr lang="uk-UA" sz="4800" b="1" dirty="0" smtClean="0">
                <a:solidFill>
                  <a:srgbClr val="C00000"/>
                </a:solidFill>
                <a:latin typeface="Times New Roman"/>
                <a:ea typeface="Times New Roman"/>
                <a:cs typeface="+mj-cs"/>
              </a:rPr>
              <a:t>                </a:t>
            </a:r>
            <a:endParaRPr lang="ru-RU" sz="4800" dirty="0"/>
          </a:p>
        </p:txBody>
      </p:sp>
      <p:pic>
        <p:nvPicPr>
          <p:cNvPr id="2050" name="Picture 2" descr="E:\ВИСТАВКА\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97286"/>
            <a:ext cx="4320480" cy="468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332656"/>
            <a:ext cx="8217842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/>
            </a:r>
            <a:br>
              <a:rPr lang="ru-RU" sz="5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</a:br>
            <a:r>
              <a:rPr lang="ru-RU" sz="36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Книжкова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</a:t>
            </a:r>
            <a:r>
              <a:rPr lang="ru-RU" sz="36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виставка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– </a:t>
            </a:r>
            <a:r>
              <a:rPr lang="ru-RU" sz="36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це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   </a:t>
            </a:r>
            <a:r>
              <a:rPr lang="ru-RU" sz="36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наочна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</a:t>
            </a:r>
            <a:r>
              <a:rPr lang="ru-RU" sz="36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демонстрація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 </a:t>
            </a:r>
            <a:r>
              <a:rPr lang="ru-RU" sz="36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спеціально</a:t>
            </a:r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/>
            </a:r>
            <a:b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</a:br>
            <a:r>
              <a:rPr lang="ru-RU" sz="36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підібраних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книг </a:t>
            </a:r>
            <a:r>
              <a:rPr lang="ru-RU" sz="36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заданої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тематики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44824"/>
            <a:ext cx="7920880" cy="936104"/>
          </a:xfrm>
        </p:spPr>
        <p:txBody>
          <a:bodyPr>
            <a:normAutofit/>
          </a:bodyPr>
          <a:lstStyle/>
          <a:p>
            <a:pPr marL="1097280" indent="0" algn="just">
              <a:lnSpc>
                <a:spcPct val="120000"/>
              </a:lnSpc>
              <a:spcBef>
                <a:spcPts val="575"/>
              </a:spcBef>
              <a:spcAft>
                <a:spcPts val="0"/>
              </a:spcAft>
              <a:buNone/>
              <a:tabLst>
                <a:tab pos="90170" algn="l"/>
              </a:tabLst>
            </a:pPr>
            <a:r>
              <a:rPr lang="uk-UA" sz="3600" dirty="0" smtClean="0">
                <a:solidFill>
                  <a:srgbClr val="5A5A5A"/>
                </a:solidFill>
                <a:latin typeface="Times New Roman"/>
                <a:cs typeface="Times New Roman"/>
              </a:rPr>
              <a:t>      </a:t>
            </a:r>
            <a:r>
              <a:rPr lang="ru-RU" sz="32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</a:t>
            </a:r>
            <a:endParaRPr lang="uk-UA" sz="2800" dirty="0">
              <a:solidFill>
                <a:srgbClr val="5A5A5A"/>
              </a:solidFill>
              <a:latin typeface="Times New Roman"/>
              <a:ea typeface="Times New Roman"/>
              <a:cs typeface="Times New Roman"/>
            </a:endParaRPr>
          </a:p>
          <a:p>
            <a:pPr marL="1097280" indent="0" algn="just">
              <a:lnSpc>
                <a:spcPct val="120000"/>
              </a:lnSpc>
              <a:spcBef>
                <a:spcPts val="575"/>
              </a:spcBef>
              <a:spcAft>
                <a:spcPts val="0"/>
              </a:spcAft>
              <a:buNone/>
              <a:tabLst>
                <a:tab pos="90170" algn="l"/>
              </a:tabLst>
            </a:pPr>
            <a:endParaRPr lang="ru-RU" sz="1600" dirty="0">
              <a:solidFill>
                <a:srgbClr val="5A5A5A"/>
              </a:solidFill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5122" name="Picture 2" descr="E:\ФОТО\ЛИЛЕ\редакция\DSC_15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22765"/>
            <a:ext cx="4032448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ФОТО\ЛІЗА\DSC_0113 (9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22765"/>
            <a:ext cx="4073043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60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251520" y="260649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003232" cy="6120679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uk-UA" sz="7000" b="1" i="1" dirty="0" smtClean="0">
                <a:solidFill>
                  <a:srgbClr val="009900"/>
                </a:solidFill>
                <a:latin typeface="Franklin Gothic Demi" pitchFamily="34" charset="0"/>
              </a:rPr>
              <a:t>Авторська    книжкова </a:t>
            </a:r>
          </a:p>
          <a:p>
            <a:pPr marL="0" indent="0">
              <a:buNone/>
            </a:pPr>
            <a:r>
              <a:rPr lang="uk-UA" sz="7000" b="1" i="1" dirty="0" smtClean="0">
                <a:solidFill>
                  <a:srgbClr val="009900"/>
                </a:solidFill>
                <a:latin typeface="Franklin Gothic Demi" pitchFamily="34" charset="0"/>
              </a:rPr>
              <a:t>виставка  </a:t>
            </a:r>
            <a:r>
              <a:rPr lang="ru-RU" sz="7000" b="1" i="1" dirty="0" smtClean="0">
                <a:solidFill>
                  <a:srgbClr val="009900"/>
                </a:solidFill>
                <a:latin typeface="Franklin Gothic Demi" pitchFamily="34" charset="0"/>
              </a:rPr>
              <a:t>-</a:t>
            </a:r>
            <a:r>
              <a:rPr lang="ru-RU" sz="7000" dirty="0">
                <a:solidFill>
                  <a:srgbClr val="009900"/>
                </a:solidFill>
                <a:latin typeface="Franklin Gothic Demi" pitchFamily="34" charset="0"/>
              </a:rPr>
              <a:t> </a:t>
            </a:r>
            <a:r>
              <a:rPr lang="uk-UA" sz="7000" dirty="0" smtClean="0">
                <a:solidFill>
                  <a:srgbClr val="009900"/>
                </a:solidFill>
                <a:latin typeface="Franklin Gothic Demi" pitchFamily="34" charset="0"/>
              </a:rPr>
              <a:t> пропонує </a:t>
            </a:r>
            <a:r>
              <a:rPr lang="ru-RU" sz="7000" dirty="0" smtClean="0">
                <a:solidFill>
                  <a:srgbClr val="009900"/>
                </a:solidFill>
                <a:latin typeface="Franklin Gothic Demi" pitchFamily="34" charset="0"/>
              </a:rPr>
              <a:t>книги</a:t>
            </a:r>
          </a:p>
          <a:p>
            <a:pPr marL="0" indent="0">
              <a:buNone/>
            </a:pPr>
            <a:r>
              <a:rPr lang="ru-RU" sz="7000" dirty="0" smtClean="0">
                <a:solidFill>
                  <a:srgbClr val="009900"/>
                </a:solidFill>
                <a:latin typeface="Franklin Gothic Demi" pitchFamily="34" charset="0"/>
              </a:rPr>
              <a:t>            одного автора</a:t>
            </a:r>
            <a:endParaRPr lang="ru-RU" sz="7000" dirty="0">
              <a:solidFill>
                <a:srgbClr val="009900"/>
              </a:solidFill>
              <a:latin typeface="Franklin Gothic Demi" pitchFamily="34" charset="0"/>
            </a:endParaRPr>
          </a:p>
          <a:p>
            <a:pPr marL="0" indent="0">
              <a:buNone/>
            </a:pPr>
            <a:r>
              <a:rPr lang="ru-RU" sz="3400" dirty="0" smtClean="0">
                <a:solidFill>
                  <a:srgbClr val="FF0000"/>
                </a:solidFill>
                <a:latin typeface="Franklin Gothic Demi" pitchFamily="34" charset="0"/>
              </a:rPr>
              <a:t>  </a:t>
            </a:r>
            <a:r>
              <a:rPr lang="uk-UA" sz="3400" b="1" cap="all" dirty="0" smtClean="0">
                <a:solidFill>
                  <a:srgbClr val="FF0000"/>
                </a:solidFill>
                <a:effectLst>
                  <a:reflection blurRad="12700" stA="28000" endPos="45000" dist="1003" dir="5400000" sy="-100000" algn="bl"/>
                </a:effectLst>
                <a:latin typeface="Franklin Gothic Demi" pitchFamily="34" charset="0"/>
              </a:rPr>
              <a:t>           </a:t>
            </a:r>
            <a:r>
              <a:rPr lang="ru-RU" sz="3400" b="1" i="1" dirty="0" smtClean="0">
                <a:solidFill>
                  <a:srgbClr val="FF0000"/>
                </a:solidFill>
                <a:latin typeface="Franklin Gothic Demi" pitchFamily="34" charset="0"/>
              </a:rPr>
              <a:t>                               </a:t>
            </a:r>
          </a:p>
          <a:p>
            <a:pPr marL="0" indent="0">
              <a:buNone/>
            </a:pPr>
            <a:endParaRPr lang="ru-RU" sz="3400" b="1" i="1" dirty="0">
              <a:solidFill>
                <a:srgbClr val="FF0000"/>
              </a:solidFill>
              <a:latin typeface="Franklin Gothic Demi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3400" b="1" i="1" dirty="0" smtClean="0">
              <a:solidFill>
                <a:srgbClr val="FF0000"/>
              </a:solidFill>
              <a:latin typeface="Franklin Gothic Demi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400" b="1" i="1" dirty="0">
                <a:solidFill>
                  <a:srgbClr val="FF0000"/>
                </a:solidFill>
                <a:latin typeface="Franklin Gothic Demi" pitchFamily="34" charset="0"/>
                <a:cs typeface="Arial" pitchFamily="34" charset="0"/>
              </a:rPr>
              <a:t> </a:t>
            </a:r>
            <a:r>
              <a:rPr lang="ru-RU" sz="3400" b="1" i="1" dirty="0" smtClean="0">
                <a:solidFill>
                  <a:srgbClr val="FF0000"/>
                </a:solidFill>
                <a:latin typeface="Franklin Gothic Demi" pitchFamily="34" charset="0"/>
                <a:cs typeface="Arial" pitchFamily="34" charset="0"/>
              </a:rPr>
              <a:t>                                                </a:t>
            </a:r>
          </a:p>
          <a:p>
            <a:pPr marL="0" indent="0">
              <a:buNone/>
            </a:pPr>
            <a:r>
              <a:rPr lang="ru-RU" sz="3400" b="1" i="1" dirty="0">
                <a:solidFill>
                  <a:srgbClr val="FF0000"/>
                </a:solidFill>
                <a:latin typeface="Franklin Gothic Demi" pitchFamily="34" charset="0"/>
                <a:cs typeface="Arial" pitchFamily="34" charset="0"/>
              </a:rPr>
              <a:t> </a:t>
            </a:r>
            <a:r>
              <a:rPr lang="ru-RU" sz="3400" b="1" i="1" dirty="0" smtClean="0">
                <a:solidFill>
                  <a:srgbClr val="FF0000"/>
                </a:solidFill>
                <a:latin typeface="Franklin Gothic Demi" pitchFamily="34" charset="0"/>
                <a:cs typeface="Arial" pitchFamily="34" charset="0"/>
              </a:rPr>
              <a:t>                                                </a:t>
            </a:r>
          </a:p>
          <a:p>
            <a:pPr marL="0" indent="0">
              <a:buNone/>
            </a:pPr>
            <a:endParaRPr lang="ru-RU" sz="3400" b="1" i="1" dirty="0">
              <a:solidFill>
                <a:srgbClr val="FF0000"/>
              </a:solidFill>
              <a:latin typeface="Franklin Gothic Demi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400" b="1" i="1" dirty="0" smtClean="0">
                <a:solidFill>
                  <a:srgbClr val="FF0000"/>
                </a:solidFill>
                <a:latin typeface="Franklin Gothic Demi" pitchFamily="34" charset="0"/>
                <a:cs typeface="Arial" pitchFamily="34" charset="0"/>
              </a:rPr>
              <a:t>                                                  </a:t>
            </a:r>
          </a:p>
          <a:p>
            <a:pPr marL="0" indent="0">
              <a:buNone/>
            </a:pPr>
            <a:endParaRPr lang="ru-RU" sz="3400" b="1" i="1" dirty="0">
              <a:solidFill>
                <a:srgbClr val="FF0000"/>
              </a:solidFill>
              <a:latin typeface="Franklin Gothic Demi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3400" b="1" i="1" dirty="0" smtClean="0">
              <a:solidFill>
                <a:srgbClr val="FF0000"/>
              </a:solidFill>
              <a:latin typeface="Franklin Gothic Demi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3400" b="1" i="1" dirty="0">
              <a:solidFill>
                <a:srgbClr val="FF0000"/>
              </a:solidFill>
              <a:latin typeface="Franklin Gothic Demi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sz="5900" b="1" i="1" dirty="0" smtClean="0">
                <a:solidFill>
                  <a:srgbClr val="FF0000"/>
                </a:solidFill>
                <a:latin typeface="Franklin Gothic Demi" pitchFamily="34" charset="0"/>
                <a:cs typeface="Arial" pitchFamily="34" charset="0"/>
              </a:rPr>
              <a:t>                                      </a:t>
            </a:r>
          </a:p>
          <a:p>
            <a:pPr marL="0" indent="0" algn="ctr">
              <a:buNone/>
            </a:pPr>
            <a:r>
              <a:rPr lang="ru-RU" sz="5900" b="1" i="1" dirty="0">
                <a:solidFill>
                  <a:srgbClr val="FF0000"/>
                </a:solidFill>
                <a:latin typeface="Franklin Gothic Demi" pitchFamily="34" charset="0"/>
                <a:cs typeface="Arial" pitchFamily="34" charset="0"/>
              </a:rPr>
              <a:t> </a:t>
            </a:r>
            <a:r>
              <a:rPr lang="ru-RU" sz="5900" b="1" i="1" dirty="0" smtClean="0">
                <a:solidFill>
                  <a:srgbClr val="FF0000"/>
                </a:solidFill>
                <a:latin typeface="Franklin Gothic Demi" pitchFamily="34" charset="0"/>
                <a:cs typeface="Arial" pitchFamily="34" charset="0"/>
              </a:rPr>
              <a:t>                                </a:t>
            </a:r>
            <a:r>
              <a:rPr lang="uk-UA" sz="7000" b="1" dirty="0" smtClean="0">
                <a:solidFill>
                  <a:srgbClr val="9900CC"/>
                </a:solidFill>
                <a:latin typeface="Franklin Gothic Demi Cond" pitchFamily="34" charset="0"/>
                <a:cs typeface="Arial" pitchFamily="34" charset="0"/>
              </a:rPr>
              <a:t>Т</a:t>
            </a:r>
            <a:r>
              <a:rPr lang="uk-UA" sz="7000" b="1" dirty="0" smtClean="0">
                <a:solidFill>
                  <a:srgbClr val="9900CC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ематична  </a:t>
            </a:r>
            <a:endParaRPr lang="uk-UA" sz="7000" b="1" dirty="0">
              <a:solidFill>
                <a:srgbClr val="9900CC"/>
              </a:solidFill>
              <a:latin typeface="Franklin Gothic Demi Cond" pitchFamily="34" charset="0"/>
              <a:ea typeface="Times New Roman"/>
              <a:cs typeface="Arial" pitchFamily="34" charset="0"/>
            </a:endParaRPr>
          </a:p>
          <a:p>
            <a:pPr marL="0" indent="0" algn="ctr">
              <a:buNone/>
            </a:pPr>
            <a:r>
              <a:rPr lang="uk-UA" sz="7000" b="1" dirty="0">
                <a:solidFill>
                  <a:srgbClr val="9900CC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       </a:t>
            </a:r>
            <a:r>
              <a:rPr lang="en-US" sz="7000" b="1" dirty="0">
                <a:solidFill>
                  <a:srgbClr val="9900CC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</a:t>
            </a:r>
            <a:r>
              <a:rPr lang="uk-UA" sz="7000" b="1" dirty="0">
                <a:solidFill>
                  <a:srgbClr val="9900CC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</a:t>
            </a:r>
            <a:r>
              <a:rPr lang="en-US" sz="7000" b="1" dirty="0">
                <a:solidFill>
                  <a:srgbClr val="9900CC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</a:t>
            </a:r>
            <a:r>
              <a:rPr lang="uk-UA" sz="7000" b="1" dirty="0">
                <a:solidFill>
                  <a:srgbClr val="9900CC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      </a:t>
            </a:r>
            <a:r>
              <a:rPr lang="uk-UA" sz="7000" b="1" dirty="0" smtClean="0">
                <a:solidFill>
                  <a:srgbClr val="9900CC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                                                                    виставка </a:t>
            </a:r>
            <a:r>
              <a:rPr lang="uk-UA" sz="7000" b="1" dirty="0">
                <a:solidFill>
                  <a:srgbClr val="9900CC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– </a:t>
            </a:r>
            <a:r>
              <a:rPr lang="uk-UA" sz="7000" b="1" dirty="0" smtClean="0">
                <a:solidFill>
                  <a:srgbClr val="9900CC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пропонує    </a:t>
            </a:r>
            <a:endParaRPr lang="uk-UA" sz="7000" b="1" dirty="0">
              <a:solidFill>
                <a:srgbClr val="9900CC"/>
              </a:solidFill>
              <a:latin typeface="Franklin Gothic Demi Cond" pitchFamily="34" charset="0"/>
              <a:ea typeface="Times New Roman"/>
              <a:cs typeface="Arial" pitchFamily="34" charset="0"/>
            </a:endParaRPr>
          </a:p>
          <a:p>
            <a:pPr marL="0" indent="0" algn="ctr">
              <a:buNone/>
            </a:pPr>
            <a:r>
              <a:rPr lang="uk-UA" sz="7000" b="1" dirty="0" smtClean="0">
                <a:solidFill>
                  <a:srgbClr val="9900CC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      </a:t>
            </a:r>
            <a:r>
              <a:rPr lang="en-US" sz="7000" b="1" dirty="0" smtClean="0">
                <a:solidFill>
                  <a:srgbClr val="9900CC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</a:t>
            </a:r>
            <a:r>
              <a:rPr lang="uk-UA" sz="7000" b="1" dirty="0" smtClean="0">
                <a:solidFill>
                  <a:srgbClr val="9900CC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                                                                               книги за будь – якої </a:t>
            </a:r>
          </a:p>
          <a:p>
            <a:pPr marL="0" indent="0" algn="ctr">
              <a:buNone/>
            </a:pPr>
            <a:r>
              <a:rPr lang="uk-UA" sz="7000" b="1" dirty="0" smtClean="0">
                <a:solidFill>
                  <a:srgbClr val="9900CC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                                                                                                      з </a:t>
            </a:r>
            <a:r>
              <a:rPr lang="uk-UA" sz="7000" b="1" dirty="0">
                <a:solidFill>
                  <a:srgbClr val="9900CC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конкретної теми.</a:t>
            </a:r>
            <a:endParaRPr lang="ru-RU" sz="7000" b="1" dirty="0">
              <a:solidFill>
                <a:srgbClr val="9900CC"/>
              </a:solidFill>
              <a:latin typeface="Franklin Gothic Demi Cond" pitchFamily="34" charset="0"/>
              <a:cs typeface="Arial" pitchFamily="34" charset="0"/>
            </a:endParaRPr>
          </a:p>
          <a:p>
            <a:pPr marL="0" indent="0" algn="ctr">
              <a:lnSpc>
                <a:spcPct val="170000"/>
              </a:lnSpc>
              <a:buNone/>
            </a:pPr>
            <a:endParaRPr lang="ru-RU" sz="3400" b="1" i="1" dirty="0">
              <a:solidFill>
                <a:srgbClr val="FF0000"/>
              </a:solidFill>
              <a:latin typeface="Franklin Gothic Demi" pitchFamily="34" charset="0"/>
            </a:endParaRPr>
          </a:p>
          <a:p>
            <a:pPr marL="0" indent="0" algn="r">
              <a:buNone/>
            </a:pPr>
            <a:r>
              <a:rPr lang="ru-RU" sz="3400" b="1" i="1" dirty="0">
                <a:solidFill>
                  <a:srgbClr val="CC00CC"/>
                </a:solidFill>
                <a:latin typeface="Franklin Gothic Demi" pitchFamily="34" charset="0"/>
              </a:rPr>
              <a:t> </a:t>
            </a:r>
            <a:r>
              <a:rPr lang="ru-RU" sz="3400" b="1" i="1" dirty="0" smtClean="0">
                <a:solidFill>
                  <a:srgbClr val="CC00CC"/>
                </a:solidFill>
                <a:latin typeface="Franklin Gothic Demi" pitchFamily="34" charset="0"/>
              </a:rPr>
              <a:t>                             </a:t>
            </a:r>
            <a:endParaRPr lang="uk-UA" sz="3400" b="1" i="1" dirty="0" smtClean="0">
              <a:solidFill>
                <a:srgbClr val="FF0000"/>
              </a:solidFill>
              <a:latin typeface="Franklin Gothic Demi" pitchFamily="34" charset="0"/>
            </a:endParaRPr>
          </a:p>
          <a:p>
            <a:pPr marL="0" indent="0">
              <a:buNone/>
            </a:pPr>
            <a:r>
              <a:rPr lang="uk-UA" sz="2800" b="1" dirty="0" smtClean="0"/>
              <a:t>                                               </a:t>
            </a:r>
            <a:endParaRPr lang="ru-RU" sz="2800" dirty="0"/>
          </a:p>
          <a:p>
            <a:endParaRPr lang="ru-RU" dirty="0"/>
          </a:p>
        </p:txBody>
      </p:sp>
      <p:pic>
        <p:nvPicPr>
          <p:cNvPr id="3074" name="Picture 2" descr="E:\БІБЛІОТЕЧНІ СПРАВИ\ВИСТАВКОВА ТЕОРІЯ\1 ФОТО ВИСТАВОК\ПРИРОДА ЕКОЛОГІЯ\DSC078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4176464" cy="4922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/Files/images/vddl_obslugovuvannya/vistavki/P806290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60649"/>
            <a:ext cx="3744416" cy="2952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24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Люда\Рабочий стол\учеба\dd7165c0b2d1e824719d619fbffc179231268e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01486" y="843677"/>
            <a:ext cx="6408712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i="1" dirty="0" smtClean="0">
                <a:ln w="1905"/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Острів «Домашнє</a:t>
            </a:r>
            <a:r>
              <a:rPr lang="ru-RU" sz="5400" b="1" i="1" dirty="0" smtClean="0">
                <a:ln w="1905"/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  <a:r>
              <a:rPr lang="ru-RU" sz="5400" b="1" i="1" dirty="0" err="1" smtClean="0">
                <a:ln w="1905"/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завдання</a:t>
            </a:r>
            <a:r>
              <a:rPr lang="ru-RU" sz="5400" b="1" i="1" dirty="0" smtClean="0">
                <a:ln w="1905"/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»</a:t>
            </a:r>
            <a:endParaRPr lang="ru-RU" sz="5400" b="1" i="1" dirty="0">
              <a:ln w="1905"/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 smtClean="0">
                <a:ln w="1905"/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  <a:endParaRPr lang="ru-RU" sz="5400" b="1" i="1" dirty="0">
              <a:ln w="1905"/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9752" y="2777598"/>
            <a:ext cx="4752528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i="1" dirty="0" smtClean="0">
                <a:ln w="28575" cmpd="sng">
                  <a:solidFill>
                    <a:srgbClr val="002060"/>
                  </a:solidFill>
                  <a:prstDash val="solid"/>
                </a:ln>
                <a:solidFill>
                  <a:srgbClr val="00B0F0"/>
                </a:solidFill>
              </a:rPr>
              <a:t>Зроби бібліографічну закладку своїми руками 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i="1" dirty="0" smtClean="0">
                <a:ln w="28575" cmpd="sng">
                  <a:solidFill>
                    <a:srgbClr val="002060"/>
                  </a:solidFill>
                  <a:prstDash val="solid"/>
                </a:ln>
                <a:solidFill>
                  <a:srgbClr val="00B0F0"/>
                </a:solidFill>
                <a:latin typeface="+mn-lt"/>
                <a:cs typeface="+mn-cs"/>
              </a:rPr>
              <a:t>Хай вам допомагають -  і тата і мами!</a:t>
            </a:r>
            <a:endParaRPr lang="ru-RU" sz="3200" b="1" i="1" dirty="0">
              <a:ln w="28575" cmpd="sng">
                <a:solidFill>
                  <a:srgbClr val="002060"/>
                </a:solidFill>
                <a:prstDash val="solid"/>
              </a:ln>
              <a:solidFill>
                <a:srgbClr val="00B0F0"/>
              </a:solidFill>
              <a:latin typeface="+mn-lt"/>
              <a:cs typeface="+mn-cs"/>
            </a:endParaRPr>
          </a:p>
        </p:txBody>
      </p:sp>
      <p:pic>
        <p:nvPicPr>
          <p:cNvPr id="2053" name="Picture 4" descr="http://www.albdoo.info/uploaded/2297/11163364730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99264">
            <a:off x="6506369" y="5569744"/>
            <a:ext cx="2711450" cy="220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12" descr="http://u.foto.radikal.ru/0703/d7/ee872ef6ae94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600200"/>
            <a:ext cx="1668463" cy="154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Detskie+pesni+-+Chemu+uchat+v+shkole+(MINUS)+(uchitelya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0525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282509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23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80920" cy="1512168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sz="2700" b="1" dirty="0" smtClean="0">
                <a:solidFill>
                  <a:srgbClr val="04617B"/>
                </a:solidFill>
              </a:rPr>
              <a:t/>
            </a:r>
            <a:br>
              <a:rPr lang="ru-RU" sz="2700" b="1" dirty="0" smtClean="0">
                <a:solidFill>
                  <a:srgbClr val="04617B"/>
                </a:solidFill>
              </a:rPr>
            </a:br>
            <a:r>
              <a:rPr lang="ru-RU" sz="2700" b="1" dirty="0" smtClean="0">
                <a:solidFill>
                  <a:srgbClr val="04617B"/>
                </a:solidFill>
              </a:rPr>
              <a:t>                                                   </a:t>
            </a:r>
            <a:endParaRPr lang="uk-UA" sz="2700" b="1" dirty="0">
              <a:solidFill>
                <a:srgbClr val="04617B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52149" y="2060848"/>
            <a:ext cx="4536503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 а п е р о в и й </a:t>
            </a:r>
          </a:p>
          <a:p>
            <a:pPr algn="r"/>
            <a:r>
              <a:rPr lang="ru-RU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к о р а б л и к </a:t>
            </a:r>
            <a:r>
              <a:rPr lang="ru-RU" sz="28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щодня</a:t>
            </a:r>
            <a:r>
              <a:rPr lang="ru-RU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  </a:t>
            </a:r>
          </a:p>
          <a:p>
            <a:pPr algn="r"/>
            <a:r>
              <a:rPr lang="ru-RU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- п е р е в о з и т ь  у трюмах з н а н </a:t>
            </a:r>
            <a:r>
              <a:rPr lang="ru-RU" sz="28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н</a:t>
            </a:r>
            <a:r>
              <a:rPr lang="ru-RU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я. </a:t>
            </a:r>
          </a:p>
          <a:p>
            <a:pPr algn="r"/>
            <a:r>
              <a:rPr lang="ru-RU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П і с л я   </a:t>
            </a:r>
            <a:r>
              <a:rPr lang="ru-RU" sz="28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плаванн</a:t>
            </a:r>
            <a:r>
              <a:rPr lang="ru-RU" sz="2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я</a:t>
            </a:r>
            <a:r>
              <a:rPr lang="ru-RU" sz="2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     </a:t>
            </a:r>
            <a:r>
              <a:rPr lang="ru-RU" sz="2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цей</a:t>
            </a:r>
            <a:r>
              <a:rPr lang="ru-RU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к о р а б е л ь  -                                                                              п о в е р т а є т ь с я </a:t>
            </a:r>
          </a:p>
          <a:p>
            <a:pPr algn="r"/>
            <a:r>
              <a:rPr lang="ru-RU" sz="2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в </a:t>
            </a:r>
            <a:r>
              <a:rPr lang="ru-RU" sz="28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рідний</a:t>
            </a:r>
            <a:r>
              <a:rPr lang="ru-RU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портфель   /книга/</a:t>
            </a:r>
            <a:endParaRPr lang="ru-RU" sz="2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404664"/>
            <a:ext cx="88569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Читайте!  </a:t>
            </a:r>
            <a:r>
              <a:rPr lang="ru-RU" sz="54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Підкорюйте</a:t>
            </a:r>
            <a:r>
              <a:rPr lang="ru-RU" sz="5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! 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4651592"/>
              </p:ext>
            </p:extLst>
          </p:nvPr>
        </p:nvGraphicFramePr>
        <p:xfrm>
          <a:off x="4391625" y="1616025"/>
          <a:ext cx="4295175" cy="51253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F:\БІБЛІОТЕЧНІ СПРАВИ\ВИСТАВКОВА ТЕОРІЯ\КАРТИНКИ КНИГ\978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616025"/>
            <a:ext cx="4144645" cy="524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73528" cy="128701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         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> </a:t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ru-RU" sz="4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/>
            </a:r>
            <a:br>
              <a:rPr lang="ru-RU" sz="4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</a:br>
            <a:r>
              <a:rPr lang="ru-RU" sz="4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/>
            </a:r>
            <a:br>
              <a:rPr lang="ru-RU" sz="4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</a:br>
            <a:r>
              <a:rPr lang="ru-RU" sz="4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/>
            </a:r>
            <a:br>
              <a:rPr lang="ru-RU" sz="4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</a:br>
            <a:r>
              <a:rPr lang="ru-RU" sz="40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/>
            </a:r>
            <a:br>
              <a:rPr lang="ru-RU" sz="40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</a:br>
            <a:r>
              <a:rPr lang="ru-RU" sz="4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     </a:t>
            </a:r>
            <a:r>
              <a:rPr lang="ru-RU" sz="40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Юний</a:t>
            </a:r>
            <a:r>
              <a:rPr lang="ru-RU" sz="4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 </a:t>
            </a:r>
            <a:r>
              <a:rPr lang="ru-RU" sz="40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Друже</a:t>
            </a:r>
            <a:r>
              <a:rPr lang="ru-RU" sz="40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!</a:t>
            </a:r>
            <a:r>
              <a:rPr lang="ru-RU" sz="4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 </a:t>
            </a:r>
            <a:r>
              <a:rPr lang="ru-RU" sz="40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Поспішай</a:t>
            </a:r>
            <a:r>
              <a:rPr lang="ru-RU" sz="40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!</a:t>
            </a:r>
            <a:br>
              <a:rPr lang="ru-RU" sz="40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</a:br>
            <a:r>
              <a:rPr lang="ru-RU" sz="4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       Шлях по  </a:t>
            </a:r>
            <a:r>
              <a:rPr lang="ru-RU" sz="40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карті</a:t>
            </a:r>
            <a:r>
              <a:rPr lang="ru-RU" sz="4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обирай!</a:t>
            </a: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53313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uk-UA" b="1" dirty="0" smtClean="0">
                <a:solidFill>
                  <a:srgbClr val="FF0000"/>
                </a:solidFill>
              </a:rPr>
              <a:t> Бухта «Бібліографічна         «Рекомендаційний Маяк»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rgbClr val="FF0000"/>
                </a:solidFill>
              </a:rPr>
              <a:t>         закладка»</a:t>
            </a:r>
            <a:endParaRPr lang="uk-UA" dirty="0"/>
          </a:p>
          <a:p>
            <a:pPr marL="0" indent="0">
              <a:buNone/>
            </a:pPr>
            <a:endParaRPr lang="uk-UA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r>
              <a:rPr lang="uk-UA" b="1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rgbClr val="FF0000"/>
                </a:solidFill>
              </a:rPr>
              <a:t>«Виставкова затока»</a:t>
            </a:r>
          </a:p>
          <a:p>
            <a:pPr marL="0" indent="0">
              <a:buNone/>
            </a:pPr>
            <a:r>
              <a:rPr lang="uk-UA" dirty="0" smtClean="0"/>
              <a:t>                                                 </a:t>
            </a:r>
          </a:p>
          <a:p>
            <a:pPr marL="0" indent="0">
              <a:buNone/>
            </a:pPr>
            <a:r>
              <a:rPr lang="uk-UA" dirty="0"/>
              <a:t> </a:t>
            </a:r>
            <a:r>
              <a:rPr lang="uk-UA" dirty="0" smtClean="0"/>
              <a:t>                                                        </a:t>
            </a:r>
            <a:r>
              <a:rPr lang="uk-UA" b="1" dirty="0" smtClean="0">
                <a:solidFill>
                  <a:srgbClr val="FF0000"/>
                </a:solidFill>
              </a:rPr>
              <a:t>«</a:t>
            </a:r>
            <a:r>
              <a:rPr lang="uk-UA" b="1" dirty="0">
                <a:solidFill>
                  <a:srgbClr val="FF0000"/>
                </a:solidFill>
              </a:rPr>
              <a:t>Острів</a:t>
            </a:r>
            <a:endParaRPr lang="uk-UA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uk-UA" b="1" dirty="0">
                <a:solidFill>
                  <a:srgbClr val="FF0000"/>
                </a:solidFill>
              </a:rPr>
              <a:t> </a:t>
            </a:r>
            <a:r>
              <a:rPr lang="uk-UA" b="1" dirty="0" smtClean="0">
                <a:solidFill>
                  <a:srgbClr val="FF0000"/>
                </a:solidFill>
              </a:rPr>
              <a:t>                                                    домашнє</a:t>
            </a:r>
          </a:p>
          <a:p>
            <a:pPr marL="0" indent="0">
              <a:buNone/>
            </a:pPr>
            <a:r>
              <a:rPr lang="uk-UA" b="1" dirty="0">
                <a:solidFill>
                  <a:srgbClr val="FF0000"/>
                </a:solidFill>
              </a:rPr>
              <a:t> </a:t>
            </a:r>
            <a:r>
              <a:rPr lang="uk-UA" b="1" dirty="0" smtClean="0">
                <a:solidFill>
                  <a:srgbClr val="FF0000"/>
                </a:solidFill>
              </a:rPr>
              <a:t>                            </a:t>
            </a:r>
            <a:r>
              <a:rPr lang="uk-UA" b="1" dirty="0">
                <a:solidFill>
                  <a:srgbClr val="FF0000"/>
                </a:solidFill>
              </a:rPr>
              <a:t> </a:t>
            </a:r>
            <a:r>
              <a:rPr lang="uk-UA" b="1" dirty="0" smtClean="0">
                <a:solidFill>
                  <a:srgbClr val="FF0000"/>
                </a:solidFill>
              </a:rPr>
              <a:t>                завдання»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D:\ПАВЛИНА\ВИСТАВКИ\ВИСТАВКА\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92084"/>
            <a:ext cx="3081769" cy="2481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Documents and Settings\Школа\Рабочий стол\КАРТИНКИ КНИГ\МОРСЬКА ТЕМА\1286194360_yu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3497">
            <a:off x="5579479" y="2074229"/>
            <a:ext cx="2835344" cy="219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Documents and Settings\Школа\Рабочий стол\КАРТИНКИ КНИГ\ДИТИНА КНИГА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599361"/>
            <a:ext cx="2984838" cy="2044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151" y="1900744"/>
            <a:ext cx="1782250" cy="1755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44242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5400" b="1" dirty="0" smtClean="0">
                <a:solidFill>
                  <a:srgbClr val="C00000"/>
                </a:solidFill>
                <a:latin typeface="Times New Roman"/>
              </a:rPr>
              <a:t>«</a:t>
            </a:r>
            <a:r>
              <a:rPr lang="ru-RU" sz="54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Рекомендаційний</a:t>
            </a:r>
            <a:r>
              <a:rPr lang="ru-RU" sz="5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</a:t>
            </a:r>
            <a:r>
              <a:rPr lang="ru-RU" sz="54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- </a:t>
            </a:r>
            <a:r>
              <a:rPr lang="ru-RU" sz="5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Маяк»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1935480"/>
            <a:ext cx="4536504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3333FF"/>
                </a:solidFill>
                <a:latin typeface="Times New Roman"/>
                <a:ea typeface="Times New Roman"/>
              </a:rPr>
              <a:t>       </a:t>
            </a:r>
            <a:r>
              <a:rPr lang="uk-UA" sz="2800" b="1" dirty="0" smtClean="0">
                <a:solidFill>
                  <a:srgbClr val="3333FF"/>
                </a:solidFill>
                <a:latin typeface="Times New Roman"/>
                <a:ea typeface="Times New Roman"/>
              </a:rPr>
              <a:t>    </a:t>
            </a:r>
            <a:r>
              <a:rPr lang="uk-UA" sz="3000" b="1" dirty="0" smtClean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Рекомендаційний  </a:t>
            </a:r>
          </a:p>
          <a:p>
            <a:r>
              <a:rPr lang="uk-UA" sz="3000" b="1" dirty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</a:t>
            </a:r>
            <a:r>
              <a:rPr lang="uk-UA" sz="3000" b="1" dirty="0" smtClean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      </a:t>
            </a:r>
            <a:r>
              <a:rPr lang="en-US" sz="3000" b="1" dirty="0" smtClean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</a:t>
            </a:r>
            <a:r>
              <a:rPr lang="uk-UA" sz="3000" b="1" dirty="0" smtClean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</a:t>
            </a:r>
            <a:r>
              <a:rPr lang="en-US" sz="3000" b="1" dirty="0" smtClean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</a:t>
            </a:r>
            <a:r>
              <a:rPr lang="uk-UA" sz="3000" b="1" dirty="0" smtClean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      список </a:t>
            </a:r>
            <a:r>
              <a:rPr lang="uk-UA" sz="3000" b="1" dirty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– це </a:t>
            </a:r>
            <a:r>
              <a:rPr lang="uk-UA" sz="3000" b="1" dirty="0" smtClean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  </a:t>
            </a:r>
          </a:p>
          <a:p>
            <a:r>
              <a:rPr lang="uk-UA" sz="3000" b="1" dirty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</a:t>
            </a:r>
            <a:r>
              <a:rPr lang="uk-UA" sz="3000" b="1" dirty="0" smtClean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 </a:t>
            </a:r>
            <a:r>
              <a:rPr lang="en-US" sz="3000" b="1" dirty="0" smtClean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</a:t>
            </a:r>
            <a:r>
              <a:rPr lang="uk-UA" sz="3000" b="1" dirty="0" smtClean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 невеликий </a:t>
            </a:r>
            <a:r>
              <a:rPr lang="uk-UA" sz="3000" b="1" dirty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за обсягом </a:t>
            </a:r>
            <a:r>
              <a:rPr lang="uk-UA" sz="3000" b="1" dirty="0" smtClean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  </a:t>
            </a:r>
          </a:p>
          <a:p>
            <a:r>
              <a:rPr lang="uk-UA" sz="3000" b="1" dirty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</a:t>
            </a:r>
            <a:r>
              <a:rPr lang="uk-UA" sz="3000" b="1" dirty="0" smtClean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       алфавітний </a:t>
            </a:r>
            <a:r>
              <a:rPr lang="uk-UA" sz="3000" b="1" dirty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перелік </a:t>
            </a:r>
            <a:r>
              <a:rPr lang="uk-UA" sz="3000" b="1" dirty="0" smtClean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      </a:t>
            </a:r>
          </a:p>
          <a:p>
            <a:r>
              <a:rPr lang="uk-UA" sz="3000" b="1" dirty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</a:t>
            </a:r>
            <a:r>
              <a:rPr lang="uk-UA" sz="3000" b="1" dirty="0" smtClean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        творів</a:t>
            </a:r>
            <a:r>
              <a:rPr lang="uk-UA" sz="3000" b="1" dirty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, як </a:t>
            </a:r>
            <a:r>
              <a:rPr lang="uk-UA" sz="3000" b="1" dirty="0" smtClean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правило </a:t>
            </a:r>
          </a:p>
          <a:p>
            <a:r>
              <a:rPr lang="uk-UA" sz="3000" b="1" dirty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</a:t>
            </a:r>
            <a:r>
              <a:rPr lang="uk-UA" sz="3000" b="1" dirty="0" smtClean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         з </a:t>
            </a:r>
            <a:r>
              <a:rPr lang="uk-UA" sz="3000" b="1" dirty="0">
                <a:solidFill>
                  <a:srgbClr val="3333FF"/>
                </a:solidFill>
                <a:latin typeface="Franklin Gothic Demi Cond" pitchFamily="34" charset="0"/>
                <a:ea typeface="Times New Roman"/>
                <a:cs typeface="Arial" pitchFamily="34" charset="0"/>
              </a:rPr>
              <a:t>конкретної теми.</a:t>
            </a:r>
            <a:endParaRPr lang="ru-RU" sz="3000" b="1" dirty="0">
              <a:solidFill>
                <a:srgbClr val="3333FF"/>
              </a:solidFill>
              <a:latin typeface="Franklin Gothic Demi Cond" pitchFamily="34" charset="0"/>
              <a:cs typeface="Arial" pitchFamily="34" charset="0"/>
            </a:endParaRPr>
          </a:p>
        </p:txBody>
      </p:sp>
      <p:pic>
        <p:nvPicPr>
          <p:cNvPr id="2050" name="Picture 2" descr="D:\Documents and Settings\Школа\Рабочий стол\КАРТИНКИ КНИГ\МОРСЬКА ТЕМА\1286194360_yu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489654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85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uk-UA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uk-UA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uk-UA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uk-UA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uk-UA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uk-UA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uk-UA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uk-UA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uk-UA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uk-UA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uk-UA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uk-UA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uk-UA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uk-UA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uk-UA" sz="4000" b="1" cap="all" dirty="0" smtClean="0">
                <a:ln/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РЕКОМЕНДАЦІЙНІ </a:t>
            </a:r>
            <a:r>
              <a:rPr lang="uk-UA" sz="4000" b="1" cap="all" dirty="0">
                <a:ln/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СПИСКИ ЛІТЕРАТУРИ:</a:t>
            </a: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              </a:t>
            </a:r>
            <a:r>
              <a:rPr lang="ru-RU" sz="18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  <a:cs typeface="Consolas" pitchFamily="49" charset="0"/>
              </a:rPr>
              <a:t>Для </a:t>
            </a:r>
            <a:r>
              <a:rPr lang="ru-RU" sz="1800" b="1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  <a:cs typeface="Consolas" pitchFamily="49" charset="0"/>
              </a:rPr>
              <a:t>читачів-учнів</a:t>
            </a:r>
            <a:r>
              <a:rPr lang="ru-RU" sz="1800" b="1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  <a:cs typeface="Consolas" pitchFamily="49" charset="0"/>
              </a:rPr>
              <a:t> 1-4 </a:t>
            </a:r>
            <a:r>
              <a:rPr lang="ru-RU" sz="1800" b="1" dirty="0" err="1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  <a:cs typeface="Consolas" pitchFamily="49" charset="0"/>
              </a:rPr>
              <a:t>класів</a:t>
            </a:r>
            <a:endParaRPr lang="ru-RU" sz="1800" b="1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  <a:cs typeface="Consolas" pitchFamily="49" charset="0"/>
            </a:endParaRPr>
          </a:p>
          <a:p>
            <a:pPr marL="0" indent="0">
              <a:buNone/>
            </a:pPr>
            <a:endParaRPr lang="ru-RU" sz="1800" b="1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  <a:latin typeface="Lucida Handwriting" pitchFamily="66" charset="0"/>
              </a:rPr>
              <a:t>1</a:t>
            </a:r>
            <a:r>
              <a:rPr lang="uk-UA" sz="18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.</a:t>
            </a:r>
            <a:r>
              <a:rPr lang="ru-RU" sz="1800" dirty="0" err="1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Білоусов</a:t>
            </a:r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Є. В. Тарасове перо. – К.: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Просвіта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, 2004. – 111 с: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іл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.</a:t>
            </a:r>
            <a:b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2.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Вайльд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 О. Казки: для молод. та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серед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.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шк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.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віку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. – К.: Школа, 2006. – 154 с. (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Казкова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планета</a:t>
            </a:r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).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3. Велика книга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казок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: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брати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Грімм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, Шарль Перро, Ганс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Крістіан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Андерсен,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Вільльгем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Гауф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/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худож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. І. Бодрова, В.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Коркін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, В.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Смірнов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. – К.: Махаон-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Україна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, 2006. – 416 с.</a:t>
            </a:r>
            <a:b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4. Воронина Л. Суперагент 000.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Нові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пригоди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. – К.: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Соняшник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. 2000. – 173 с: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іл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.</a:t>
            </a:r>
            <a:b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5.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Грінченко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Б. Розум та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почування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у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живої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тварі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. – К.: Богдана, 1994. – 78 с: </a:t>
            </a:r>
            <a:r>
              <a:rPr lang="ru-RU" sz="1800" dirty="0" err="1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іл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.</a:t>
            </a:r>
            <a:b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18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endParaRPr lang="ru-RU" sz="18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49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81193"/>
          </a:xfrm>
        </p:spPr>
        <p:txBody>
          <a:bodyPr>
            <a:noAutofit/>
          </a:bodyPr>
          <a:lstStyle/>
          <a:p>
            <a:r>
              <a:rPr lang="en-US" sz="2800" b="1" cap="all" dirty="0" smtClean="0">
                <a:effectLst>
                  <a:reflection blurRad="12700" stA="28000" endPos="45000" dist="1003" dir="5400000" sy="-100000" algn="bl"/>
                </a:effectLst>
              </a:rPr>
              <a:t/>
            </a:r>
            <a:br>
              <a:rPr lang="en-US" sz="2800" b="1" cap="all" dirty="0" smtClean="0">
                <a:effectLst>
                  <a:reflection blurRad="12700" stA="28000" endPos="45000" dist="1003" dir="5400000" sy="-100000" algn="bl"/>
                </a:effectLst>
              </a:rPr>
            </a:br>
            <a:r>
              <a:rPr lang="en-US" sz="2800" b="1" cap="all" dirty="0">
                <a:effectLst>
                  <a:reflection blurRad="12700" stA="28000" endPos="45000" dist="1003" dir="5400000" sy="-100000" algn="bl"/>
                </a:effectLst>
              </a:rPr>
              <a:t/>
            </a:r>
            <a:br>
              <a:rPr lang="en-US" sz="2800" b="1" cap="all" dirty="0">
                <a:effectLst>
                  <a:reflection blurRad="12700" stA="28000" endPos="45000" dist="1003" dir="5400000" sy="-100000" algn="bl"/>
                </a:effectLst>
              </a:rPr>
            </a:br>
            <a:r>
              <a:rPr lang="en-US" sz="2800" b="1" cap="all" dirty="0" smtClean="0">
                <a:effectLst>
                  <a:reflection blurRad="12700" stA="28000" endPos="45000" dist="1003" dir="5400000" sy="-100000" algn="bl"/>
                </a:effectLst>
              </a:rPr>
              <a:t/>
            </a:r>
            <a:br>
              <a:rPr lang="en-US" sz="2800" b="1" cap="all" dirty="0" smtClean="0">
                <a:effectLst>
                  <a:reflection blurRad="12700" stA="28000" endPos="45000" dist="1003" dir="5400000" sy="-100000" algn="bl"/>
                </a:effectLst>
              </a:rPr>
            </a:br>
            <a:r>
              <a:rPr lang="en-US" sz="2800" b="1" cap="all" dirty="0">
                <a:effectLst>
                  <a:reflection blurRad="12700" stA="28000" endPos="45000" dist="1003" dir="5400000" sy="-100000" algn="bl"/>
                </a:effectLst>
              </a:rPr>
              <a:t/>
            </a:r>
            <a:br>
              <a:rPr lang="en-US" sz="2800" b="1" cap="all" dirty="0">
                <a:effectLst>
                  <a:reflection blurRad="12700" stA="28000" endPos="45000" dist="1003" dir="5400000" sy="-100000" algn="bl"/>
                </a:effectLst>
              </a:rPr>
            </a:br>
            <a:r>
              <a:rPr lang="en-US" sz="2800" b="1" cap="all" dirty="0" smtClean="0">
                <a:effectLst>
                  <a:reflection blurRad="12700" stA="28000" endPos="45000" dist="1003" dir="5400000" sy="-100000" algn="bl"/>
                </a:effectLst>
              </a:rPr>
              <a:t/>
            </a:r>
            <a:br>
              <a:rPr lang="en-US" sz="2800" b="1" cap="all" dirty="0" smtClean="0">
                <a:effectLst>
                  <a:reflection blurRad="12700" stA="28000" endPos="45000" dist="1003" dir="5400000" sy="-100000" algn="bl"/>
                </a:effectLst>
              </a:rPr>
            </a:br>
            <a:r>
              <a:rPr lang="en-US" sz="2800" b="1" cap="all" dirty="0" smtClean="0">
                <a:effectLst>
                  <a:reflection blurRad="12700" stA="28000" endPos="45000" dist="1003" dir="5400000" sy="-100000" algn="bl"/>
                </a:effectLst>
              </a:rPr>
              <a:t>        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en-US" sz="2800" dirty="0" smtClean="0"/>
              <a:t>                    </a:t>
            </a:r>
            <a:r>
              <a:rPr lang="ru-RU" sz="2800" dirty="0"/>
              <a:t/>
            </a:r>
            <a:br>
              <a:rPr lang="ru-RU" sz="2800" dirty="0"/>
            </a:br>
            <a:endParaRPr lang="uk-UA" sz="2800" dirty="0"/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251519" y="388695"/>
            <a:ext cx="8508441" cy="4924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uk-UA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</a:t>
            </a:r>
            <a:r>
              <a:rPr lang="uk-UA" sz="2600" b="1" cap="all" spc="0" dirty="0" smtClean="0">
                <a:ln/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РЕКОМЕНДАЦІЙНІ    СПИСКИ    ЛІТЕРАТУРИ</a:t>
            </a:r>
            <a:r>
              <a:rPr lang="uk-UA" sz="2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:</a:t>
            </a:r>
            <a:endParaRPr lang="ru-RU" sz="2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Picture 2" descr="F:\БІБЛІОТЕЧНІ СПРАВИ\ВИСТАВКОВА ТЕОРІЯ\КАРТИНКИ КНИГ\25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081193"/>
            <a:ext cx="3816424" cy="5444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://biblio.lib.kherson.ua/files/biblio/Image/skazka/ukr.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24323">
            <a:off x="489060" y="3709123"/>
            <a:ext cx="2264424" cy="27518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54514">
            <a:off x="6354823" y="3750170"/>
            <a:ext cx="2289752" cy="2620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 descr="http://2.bp.blogspot.com/-d52dngq3m5A/Ue_z_3Qb1aI/AAAAAAAACao/Ech7e0nULvQ/s200/%D0%9B%D1%8E%D0%B1%D0%B8%D0%BC%D1%8B%D0%B5+%D1%81%D0%BA%D0%B0%D0%B7%D0%BA%D0%B8.jpg">
            <a:hlinkClick r:id="rId5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41843">
            <a:off x="369689" y="1366798"/>
            <a:ext cx="2298965" cy="2769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4.bp.blogspot.com/-MLSv0qIemEg/Ue_1BHm9Y6I/AAAAAAAACa8/ZJ2TJUeKBCg/s200/%25D0%259A%25D1%2580%25D0%25B8%25D0%25BD%25D0%25B8%25D1%2586%25D1%258F+%25D0%25BC%25D1%2583%25D0%25B4%25D1%2580%25D0%25BE%25D1%2581%25D1%2582%25D1%2596.jpg">
            <a:hlinkClick r:id="rId7"/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2612">
            <a:off x="6228184" y="1081193"/>
            <a:ext cx="2220838" cy="25922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91264" cy="1800200"/>
          </a:xfrm>
        </p:spPr>
        <p:txBody>
          <a:bodyPr>
            <a:normAutofit fontScale="90000"/>
          </a:bodyPr>
          <a:lstStyle/>
          <a:p>
            <a:pPr marL="1371600">
              <a:lnSpc>
                <a:spcPct val="120000"/>
              </a:lnSpc>
              <a:spcAft>
                <a:spcPts val="800"/>
              </a:spcAft>
            </a:pPr>
            <a:r>
              <a:rPr lang="uk-UA" sz="4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uk-UA" sz="4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uk-UA" sz="4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uk-UA" sz="4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uk-UA" sz="4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uk-UA" sz="4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uk-UA" sz="4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uk-UA" sz="4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uk-UA" sz="44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uk-UA" sz="44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4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/>
            </a:r>
            <a:br>
              <a:rPr lang="ru-RU" sz="4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</a:br>
            <a:r>
              <a:rPr lang="uk-UA" sz="4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uk-UA" sz="4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uk-UA" sz="4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      </a:t>
            </a:r>
            <a:r>
              <a:rPr lang="ru-RU" sz="4400" dirty="0">
                <a:solidFill>
                  <a:srgbClr val="5A5A5A"/>
                </a:solidFill>
                <a:ea typeface="Times New Roman"/>
                <a:cs typeface="Times New Roman"/>
              </a:rPr>
              <a:t/>
            </a:r>
            <a:br>
              <a:rPr lang="ru-RU" sz="4400" dirty="0">
                <a:solidFill>
                  <a:srgbClr val="5A5A5A"/>
                </a:solidFill>
                <a:ea typeface="Times New Roman"/>
                <a:cs typeface="Times New Roman"/>
              </a:rPr>
            </a:br>
            <a:r>
              <a:rPr lang="ru-RU" sz="4400" dirty="0" smtClean="0">
                <a:solidFill>
                  <a:srgbClr val="5A5A5A"/>
                </a:solidFill>
                <a:ea typeface="Times New Roman"/>
                <a:cs typeface="Times New Roman"/>
              </a:rPr>
              <a:t>                                    </a:t>
            </a:r>
            <a:r>
              <a:rPr lang="uk-UA" sz="44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uk-UA" sz="4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  </a:t>
            </a:r>
            <a:br>
              <a:rPr lang="uk-UA" sz="4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uk-UA" sz="4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             </a:t>
            </a:r>
            <a:r>
              <a:rPr lang="ru-RU" sz="42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Бухта           «</a:t>
            </a:r>
            <a:r>
              <a:rPr lang="ru-RU" sz="42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Бібліографічної</a:t>
            </a:r>
            <a:r>
              <a:rPr lang="uk-UA" sz="42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ru-RU" sz="42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Закладки</a:t>
            </a:r>
            <a:r>
              <a:rPr lang="ru-RU" sz="42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»</a:t>
            </a:r>
            <a:endParaRPr lang="ru-RU" sz="4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4077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uk-UA" sz="3200" b="1" dirty="0" smtClean="0">
              <a:solidFill>
                <a:srgbClr val="3333FF"/>
              </a:solidFill>
            </a:endParaRPr>
          </a:p>
          <a:p>
            <a:pPr marL="0" indent="0">
              <a:buNone/>
            </a:pPr>
            <a:r>
              <a:rPr lang="uk-UA" sz="3200" b="1" dirty="0">
                <a:solidFill>
                  <a:srgbClr val="3333CC"/>
                </a:solidFill>
                <a:latin typeface="Franklin Gothic Heavy" pitchFamily="34" charset="0"/>
              </a:rPr>
              <a:t> </a:t>
            </a:r>
            <a:r>
              <a:rPr lang="uk-UA" sz="3200" b="1" dirty="0" smtClean="0">
                <a:solidFill>
                  <a:srgbClr val="3333CC"/>
                </a:solidFill>
                <a:latin typeface="Franklin Gothic Heavy" pitchFamily="34" charset="0"/>
              </a:rPr>
              <a:t>     Я – Книжка, </a:t>
            </a:r>
          </a:p>
          <a:p>
            <a:pPr marL="0" indent="0">
              <a:buNone/>
            </a:pPr>
            <a:r>
              <a:rPr lang="uk-UA" sz="3200" b="1" dirty="0" smtClean="0">
                <a:solidFill>
                  <a:srgbClr val="3333CC"/>
                </a:solidFill>
                <a:latin typeface="Franklin Gothic Heavy" pitchFamily="34" charset="0"/>
              </a:rPr>
              <a:t>я – підручник твій.</a:t>
            </a:r>
          </a:p>
          <a:p>
            <a:pPr marL="0" indent="0">
              <a:buNone/>
            </a:pPr>
            <a:r>
              <a:rPr lang="uk-UA" sz="3200" b="1" dirty="0" smtClean="0">
                <a:solidFill>
                  <a:srgbClr val="3333CC"/>
                </a:solidFill>
                <a:latin typeface="Franklin Gothic Heavy" pitchFamily="34" charset="0"/>
              </a:rPr>
              <a:t>Ти берегти мене умій!</a:t>
            </a:r>
          </a:p>
          <a:p>
            <a:pPr marL="0" indent="0">
              <a:buNone/>
            </a:pPr>
            <a:r>
              <a:rPr lang="uk-UA" sz="3200" b="1" dirty="0" smtClean="0">
                <a:solidFill>
                  <a:srgbClr val="3333CC"/>
                </a:solidFill>
                <a:latin typeface="Franklin Gothic Heavy" pitchFamily="34" charset="0"/>
              </a:rPr>
              <a:t>Листків,  гляди, </a:t>
            </a:r>
          </a:p>
          <a:p>
            <a:pPr marL="0" indent="0">
              <a:buNone/>
            </a:pPr>
            <a:r>
              <a:rPr lang="uk-UA" sz="3200" b="1" dirty="0">
                <a:solidFill>
                  <a:srgbClr val="3333CC"/>
                </a:solidFill>
                <a:latin typeface="Franklin Gothic Heavy" pitchFamily="34" charset="0"/>
              </a:rPr>
              <a:t> </a:t>
            </a:r>
            <a:r>
              <a:rPr lang="uk-UA" sz="3200" b="1" dirty="0" smtClean="0">
                <a:solidFill>
                  <a:srgbClr val="3333CC"/>
                </a:solidFill>
                <a:latin typeface="Franklin Gothic Heavy" pitchFamily="34" charset="0"/>
              </a:rPr>
              <a:t>               не загинай – </a:t>
            </a:r>
          </a:p>
          <a:p>
            <a:pPr marL="0" indent="0">
              <a:buNone/>
            </a:pPr>
            <a:r>
              <a:rPr lang="uk-UA" sz="3200" b="1" dirty="0" smtClean="0">
                <a:solidFill>
                  <a:srgbClr val="3333CC"/>
                </a:solidFill>
                <a:latin typeface="Franklin Gothic Heavy" pitchFamily="34" charset="0"/>
              </a:rPr>
              <a:t>Зроби закладку, </a:t>
            </a:r>
          </a:p>
          <a:p>
            <a:pPr marL="0" indent="0">
              <a:buNone/>
            </a:pPr>
            <a:r>
              <a:rPr lang="uk-UA" sz="3200" b="1" dirty="0">
                <a:solidFill>
                  <a:srgbClr val="3333CC"/>
                </a:solidFill>
                <a:latin typeface="Franklin Gothic Heavy" pitchFamily="34" charset="0"/>
              </a:rPr>
              <a:t> </a:t>
            </a:r>
            <a:r>
              <a:rPr lang="uk-UA" sz="3200" b="1" dirty="0" smtClean="0">
                <a:solidFill>
                  <a:srgbClr val="3333CC"/>
                </a:solidFill>
                <a:latin typeface="Franklin Gothic Heavy" pitchFamily="34" charset="0"/>
              </a:rPr>
              <a:t>     їх  вкладай!</a:t>
            </a:r>
            <a:endParaRPr lang="ru-RU" sz="3200" b="1" dirty="0">
              <a:solidFill>
                <a:srgbClr val="3333CC"/>
              </a:solidFill>
              <a:latin typeface="Franklin Gothic Heavy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556792"/>
            <a:ext cx="3910224" cy="5154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532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6864" cy="24482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/>
            </a:r>
            <a:br>
              <a:rPr lang="ru-RU" sz="5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</a:br>
            <a:r>
              <a:rPr lang="ru-RU" sz="54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/>
            </a:r>
            <a:br>
              <a:rPr lang="ru-RU" sz="54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</a:br>
            <a:r>
              <a:rPr lang="ru-RU" sz="5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/>
            </a:r>
            <a:br>
              <a:rPr lang="ru-RU" sz="5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</a:br>
            <a:r>
              <a:rPr lang="ru-RU" sz="54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/>
            </a:r>
            <a:br>
              <a:rPr lang="ru-RU" sz="54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</a:br>
            <a:r>
              <a:rPr lang="ru-RU" sz="5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/>
            </a:r>
            <a:br>
              <a:rPr lang="ru-RU" sz="5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</a:br>
            <a:r>
              <a:rPr lang="ru-RU" sz="54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Книжкова</a:t>
            </a:r>
            <a:r>
              <a:rPr lang="ru-RU" sz="5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</a:t>
            </a:r>
            <a:r>
              <a:rPr lang="ru-RU" sz="54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закладка - як </a:t>
            </a:r>
            <a:r>
              <a:rPr lang="ru-RU" sz="5400" kern="10" dirty="0" err="1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інструмент</a:t>
            </a:r>
            <a:r>
              <a:rPr lang="ru-RU" sz="54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</a:t>
            </a:r>
            <a:r>
              <a:rPr lang="ru-RU" sz="5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/>
            </a:r>
            <a:br>
              <a:rPr lang="ru-RU" sz="5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</a:br>
            <a:r>
              <a:rPr lang="ru-RU" sz="54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роботи</a:t>
            </a:r>
            <a:r>
              <a:rPr lang="ru-RU" sz="54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</a:t>
            </a:r>
            <a:r>
              <a:rPr lang="ru-RU" sz="54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з книгою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139952" y="2924944"/>
            <a:ext cx="4752528" cy="3456384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uk-UA" sz="3200" b="1" i="1" dirty="0" smtClean="0">
                <a:solidFill>
                  <a:srgbClr val="CC00CC"/>
                </a:solidFill>
              </a:rPr>
              <a:t>Книжкові аксесуари</a:t>
            </a:r>
            <a:r>
              <a:rPr lang="uk-UA" sz="3200" b="1" dirty="0" smtClean="0">
                <a:solidFill>
                  <a:srgbClr val="CC00CC"/>
                </a:solidFill>
              </a:rPr>
              <a:t>: мереживні,  різьблені,      берестяні,  з бісеру, ткані, вишиті</a:t>
            </a:r>
            <a:r>
              <a:rPr lang="uk-UA" sz="3200" b="1" dirty="0">
                <a:solidFill>
                  <a:srgbClr val="CC00CC"/>
                </a:solidFill>
              </a:rPr>
              <a:t>. </a:t>
            </a:r>
            <a:endParaRPr lang="uk-UA" sz="3200" b="1" dirty="0" smtClean="0">
              <a:solidFill>
                <a:srgbClr val="CC00CC"/>
              </a:solidFill>
            </a:endParaRPr>
          </a:p>
          <a:p>
            <a:pPr marL="0" indent="0" algn="r">
              <a:buNone/>
            </a:pPr>
            <a:r>
              <a:rPr lang="uk-UA" sz="3200" b="1" dirty="0">
                <a:solidFill>
                  <a:srgbClr val="CC00CC"/>
                </a:solidFill>
              </a:rPr>
              <a:t> </a:t>
            </a:r>
            <a:r>
              <a:rPr lang="uk-UA" sz="3200" b="1" dirty="0" smtClean="0">
                <a:solidFill>
                  <a:srgbClr val="CC00CC"/>
                </a:solidFill>
              </a:rPr>
              <a:t>та </a:t>
            </a:r>
            <a:r>
              <a:rPr lang="uk-UA" sz="3200" b="1" dirty="0">
                <a:solidFill>
                  <a:srgbClr val="CC00CC"/>
                </a:solidFill>
              </a:rPr>
              <a:t>поліграфічні </a:t>
            </a:r>
            <a:r>
              <a:rPr lang="uk-UA" sz="3200" b="1" dirty="0" smtClean="0">
                <a:solidFill>
                  <a:srgbClr val="CC00CC"/>
                </a:solidFill>
              </a:rPr>
              <a:t>закладки.</a:t>
            </a:r>
            <a:endParaRPr lang="ru-RU" sz="3600" b="1" dirty="0">
              <a:solidFill>
                <a:srgbClr val="CC00CC"/>
              </a:solidFill>
            </a:endParaRPr>
          </a:p>
          <a:p>
            <a:pPr algn="r">
              <a:lnSpc>
                <a:spcPct val="170000"/>
              </a:lnSpc>
            </a:pPr>
            <a:endParaRPr lang="uk-UA" sz="3600" dirty="0"/>
          </a:p>
        </p:txBody>
      </p:sp>
      <p:pic>
        <p:nvPicPr>
          <p:cNvPr id="3074" name="Picture 2" descr="C:\Documents and Settings\User\Рабочий стол\КНИЖКОВА РЕГАТА\ЗАКЛАДКИ\bookmark2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52936"/>
            <a:ext cx="367240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7304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                          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1080119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17150" y="5229200"/>
            <a:ext cx="45397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>
            <a:off x="323528" y="332656"/>
            <a:ext cx="8353269" cy="150532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2800" kern="10" spc="0" dirty="0" smtClean="0">
                <a:ln>
                  <a:noFill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"</a:t>
            </a:r>
            <a:r>
              <a:rPr lang="ru-RU" sz="2800" kern="10" spc="0" dirty="0" err="1" smtClean="0">
                <a:ln>
                  <a:noFill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Сторінок</a:t>
            </a:r>
            <a:r>
              <a:rPr lang="ru-RU" sz="2800" kern="10" spc="0" dirty="0" smtClean="0">
                <a:ln>
                  <a:noFill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 </a:t>
            </a:r>
            <a:r>
              <a:rPr lang="ru-RU" sz="2800" kern="10" spc="0" dirty="0" err="1" smtClean="0">
                <a:ln>
                  <a:noFill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даремно</a:t>
            </a:r>
            <a:r>
              <a:rPr lang="ru-RU" sz="2800" kern="10" spc="0" dirty="0" smtClean="0">
                <a:ln>
                  <a:noFill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не </a:t>
            </a:r>
            <a:r>
              <a:rPr lang="ru-RU" sz="2800" kern="10" spc="0" dirty="0" err="1" smtClean="0">
                <a:ln>
                  <a:noFill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гортай</a:t>
            </a:r>
            <a:r>
              <a:rPr lang="ru-RU" sz="2800" kern="10" spc="0" dirty="0" smtClean="0">
                <a:ln>
                  <a:noFill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,</a:t>
            </a:r>
          </a:p>
          <a:p>
            <a:pPr algn="ctr" rtl="0">
              <a:buNone/>
            </a:pPr>
            <a:r>
              <a:rPr lang="ru-RU" sz="2800" kern="10" spc="0" dirty="0" smtClean="0">
                <a:ln>
                  <a:noFill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     де закладка  - там читай!</a:t>
            </a:r>
            <a:endParaRPr lang="ru-RU" sz="2800" kern="10" spc="0" dirty="0">
              <a:ln>
                <a:noFill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>
            <a:off x="633932" y="2104059"/>
            <a:ext cx="8274375" cy="7237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2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А </a:t>
            </a:r>
            <a:r>
              <a:rPr lang="ru-RU" sz="20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чи</a:t>
            </a:r>
            <a:r>
              <a:rPr lang="ru-RU" sz="2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</a:t>
            </a:r>
            <a:r>
              <a:rPr lang="ru-RU" sz="20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всі</a:t>
            </a:r>
            <a:r>
              <a:rPr lang="ru-RU" sz="2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,  </a:t>
            </a:r>
            <a:r>
              <a:rPr lang="ru-RU" sz="20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читачі</a:t>
            </a:r>
            <a:r>
              <a:rPr lang="ru-RU" sz="2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</a:t>
            </a:r>
            <a:r>
              <a:rPr lang="ru-RU" sz="20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використовують</a:t>
            </a:r>
            <a:r>
              <a:rPr lang="ru-RU" sz="2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закладки для книг?</a:t>
            </a:r>
            <a:r>
              <a:rPr lang="ru-RU" sz="20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)</a:t>
            </a:r>
            <a:endParaRPr lang="ru-RU" sz="20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18730" y="3573016"/>
            <a:ext cx="4572000" cy="10341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r>
              <a:rPr lang="ru-RU" dirty="0">
                <a:solidFill>
                  <a:srgbClr val="CC00CC"/>
                </a:solidFill>
                <a:latin typeface="Franklin Gothic Demi" pitchFamily="34" charset="0"/>
              </a:rPr>
              <a:t> - </a:t>
            </a:r>
            <a:r>
              <a:rPr lang="ru-RU" dirty="0" smtClean="0">
                <a:solidFill>
                  <a:srgbClr val="CC00CC"/>
                </a:solidFill>
                <a:latin typeface="Franklin Gothic Demi" pitchFamily="34" charset="0"/>
              </a:rPr>
              <a:t> </a:t>
            </a:r>
            <a:endParaRPr lang="ru-RU" dirty="0">
              <a:solidFill>
                <a:srgbClr val="CC00CC"/>
              </a:solidFill>
              <a:latin typeface="Franklin Gothic Demi" pitchFamily="34" charset="0"/>
            </a:endParaRPr>
          </a:p>
          <a:p>
            <a:pPr>
              <a:lnSpc>
                <a:spcPct val="170000"/>
              </a:lnSpc>
            </a:pPr>
            <a:r>
              <a:rPr lang="ru-RU" dirty="0" smtClean="0">
                <a:solidFill>
                  <a:srgbClr val="CC00CC"/>
                </a:solidFill>
                <a:latin typeface="Franklin Gothic Demi" pitchFamily="34" charset="0"/>
              </a:rPr>
              <a:t>; </a:t>
            </a:r>
            <a:endParaRPr lang="ru-RU" dirty="0"/>
          </a:p>
        </p:txBody>
      </p:sp>
      <p:pic>
        <p:nvPicPr>
          <p:cNvPr id="9" name="Рисунок 8" descr="C:\Documents and Settings\User\Рабочий стол\КНИЖКОВА РЕГАТА\ЗАКЛАДКИ\3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37831">
            <a:off x="579060" y="3228766"/>
            <a:ext cx="2478825" cy="3241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2" name="Picture 4" descr="C:\Documents and Settings\User\Рабочий стол\КНИЖКОВА РЕГАТА\ЗАКЛАДКИ\Фото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80925">
            <a:off x="6245140" y="3350632"/>
            <a:ext cx="2473287" cy="309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Documents and Settings\User\Рабочий стол\КНИЖКОВА РЕГАТА\ЗАКЛАДКИ\Фото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855" y="3315692"/>
            <a:ext cx="2451750" cy="307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49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373616" cy="2852936"/>
          </a:xfrm>
        </p:spPr>
        <p:txBody>
          <a:bodyPr>
            <a:normAutofit fontScale="90000"/>
          </a:bodyPr>
          <a:lstStyle/>
          <a:p>
            <a:pPr marL="274320" lvl="0" indent="-274320">
              <a:lnSpc>
                <a:spcPct val="150000"/>
              </a:lnSpc>
              <a:spcBef>
                <a:spcPct val="20000"/>
              </a:spcBef>
            </a:pPr>
            <a:r>
              <a:rPr lang="uk-UA" sz="2800" b="1" dirty="0" smtClean="0">
                <a:solidFill>
                  <a:srgbClr val="FF0000"/>
                </a:solidFill>
                <a:latin typeface="Franklin Gothic Demi Cond" pitchFamily="34" charset="0"/>
                <a:ea typeface="Times New Roman"/>
                <a:cs typeface="+mn-cs"/>
              </a:rPr>
              <a:t>                                    </a:t>
            </a:r>
            <a:br>
              <a:rPr lang="uk-UA" sz="2800" b="1" dirty="0" smtClean="0">
                <a:solidFill>
                  <a:srgbClr val="FF0000"/>
                </a:solidFill>
                <a:latin typeface="Franklin Gothic Demi Cond" pitchFamily="34" charset="0"/>
                <a:ea typeface="Times New Roman"/>
                <a:cs typeface="+mn-cs"/>
              </a:rPr>
            </a:br>
            <a:r>
              <a:rPr lang="uk-UA" sz="2800" b="1" dirty="0">
                <a:solidFill>
                  <a:srgbClr val="FF0000"/>
                </a:solidFill>
                <a:latin typeface="Franklin Gothic Demi Cond" pitchFamily="34" charset="0"/>
                <a:ea typeface="Times New Roman"/>
                <a:cs typeface="+mn-cs"/>
              </a:rPr>
              <a:t/>
            </a:r>
            <a:br>
              <a:rPr lang="uk-UA" sz="2800" b="1" dirty="0">
                <a:solidFill>
                  <a:srgbClr val="FF0000"/>
                </a:solidFill>
                <a:latin typeface="Franklin Gothic Demi Cond" pitchFamily="34" charset="0"/>
                <a:ea typeface="Times New Roman"/>
                <a:cs typeface="+mn-cs"/>
              </a:rPr>
            </a:br>
            <a:r>
              <a:rPr lang="uk-UA" sz="2800" b="1" dirty="0" smtClean="0">
                <a:solidFill>
                  <a:srgbClr val="FF0000"/>
                </a:solidFill>
                <a:latin typeface="Franklin Gothic Demi Cond" pitchFamily="34" charset="0"/>
                <a:ea typeface="Times New Roman"/>
                <a:cs typeface="+mn-cs"/>
              </a:rPr>
              <a:t/>
            </a:r>
            <a:br>
              <a:rPr lang="uk-UA" sz="2800" b="1" dirty="0" smtClean="0">
                <a:solidFill>
                  <a:srgbClr val="FF0000"/>
                </a:solidFill>
                <a:latin typeface="Franklin Gothic Demi Cond" pitchFamily="34" charset="0"/>
                <a:ea typeface="Times New Roman"/>
                <a:cs typeface="+mn-cs"/>
              </a:rPr>
            </a:br>
            <a:r>
              <a:rPr lang="uk-UA" sz="2800" b="1" dirty="0">
                <a:solidFill>
                  <a:srgbClr val="FF0000"/>
                </a:solidFill>
                <a:latin typeface="Franklin Gothic Demi Cond" pitchFamily="34" charset="0"/>
                <a:ea typeface="Times New Roman"/>
                <a:cs typeface="+mn-cs"/>
              </a:rPr>
              <a:t> </a:t>
            </a:r>
            <a:r>
              <a:rPr lang="uk-UA" sz="2800" b="1" dirty="0" smtClean="0">
                <a:solidFill>
                  <a:srgbClr val="FF0000"/>
                </a:solidFill>
                <a:latin typeface="Franklin Gothic Demi Cond" pitchFamily="34" charset="0"/>
                <a:ea typeface="Times New Roman"/>
                <a:cs typeface="+mn-cs"/>
              </a:rPr>
              <a:t>                              </a:t>
            </a:r>
            <a:br>
              <a:rPr lang="uk-UA" sz="2800" b="1" dirty="0" smtClean="0">
                <a:solidFill>
                  <a:srgbClr val="FF0000"/>
                </a:solidFill>
                <a:latin typeface="Franklin Gothic Demi Cond" pitchFamily="34" charset="0"/>
                <a:ea typeface="Times New Roman"/>
                <a:cs typeface="+mn-cs"/>
              </a:rPr>
            </a:br>
            <a:r>
              <a:rPr lang="uk-UA" sz="3000" b="1" dirty="0" smtClean="0">
                <a:solidFill>
                  <a:srgbClr val="FF0000"/>
                </a:solidFill>
                <a:latin typeface="Franklin Gothic Demi Cond" pitchFamily="34" charset="0"/>
                <a:ea typeface="Times New Roman"/>
                <a:cs typeface="+mn-cs"/>
              </a:rPr>
              <a:t>«</a:t>
            </a:r>
            <a:r>
              <a:rPr lang="ru-RU" sz="3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Б і б л і о г р а ф і ч н а     з а к л а д к а»</a:t>
            </a:r>
            <a:r>
              <a:rPr lang="uk-UA" sz="3000" b="1" dirty="0" smtClean="0">
                <a:solidFill>
                  <a:srgbClr val="FF0000"/>
                </a:solidFill>
                <a:latin typeface="Franklin Gothic Demi Cond" pitchFamily="34" charset="0"/>
                <a:ea typeface="Times New Roman"/>
                <a:cs typeface="+mn-cs"/>
              </a:rPr>
              <a:t> </a:t>
            </a:r>
            <a:br>
              <a:rPr lang="uk-UA" sz="3000" b="1" dirty="0" smtClean="0">
                <a:solidFill>
                  <a:srgbClr val="FF0000"/>
                </a:solidFill>
                <a:latin typeface="Franklin Gothic Demi Cond" pitchFamily="34" charset="0"/>
                <a:ea typeface="Times New Roman"/>
                <a:cs typeface="+mn-cs"/>
              </a:rPr>
            </a:br>
            <a:r>
              <a:rPr lang="uk-UA" sz="2800" b="1" dirty="0" smtClean="0">
                <a:solidFill>
                  <a:srgbClr val="3333CC"/>
                </a:solidFill>
                <a:latin typeface="Franklin Gothic Demi Cond" pitchFamily="34" charset="0"/>
                <a:ea typeface="Times New Roman"/>
                <a:cs typeface="+mn-cs"/>
              </a:rPr>
              <a:t>                          </a:t>
            </a:r>
            <a:r>
              <a:rPr lang="uk-UA" sz="2800" dirty="0" smtClean="0">
                <a:solidFill>
                  <a:srgbClr val="3333CC"/>
                </a:solidFill>
                <a:latin typeface="Franklin Gothic Demi Cond" pitchFamily="34" charset="0"/>
                <a:ea typeface="Times New Roman"/>
                <a:cs typeface="+mn-cs"/>
              </a:rPr>
              <a:t>— </a:t>
            </a:r>
            <a:r>
              <a:rPr lang="uk-UA" sz="2800" dirty="0">
                <a:solidFill>
                  <a:srgbClr val="3333CC"/>
                </a:solidFill>
                <a:latin typeface="Franklin Gothic Demi Cond" pitchFamily="34" charset="0"/>
                <a:ea typeface="Times New Roman"/>
                <a:cs typeface="+mn-cs"/>
              </a:rPr>
              <a:t>так зветься бібліографічний список </a:t>
            </a:r>
            <a:r>
              <a:rPr lang="uk-UA" sz="2800" dirty="0" smtClean="0">
                <a:solidFill>
                  <a:srgbClr val="3333CC"/>
                </a:solidFill>
                <a:latin typeface="Franklin Gothic Demi Cond" pitchFamily="34" charset="0"/>
                <a:ea typeface="Times New Roman"/>
                <a:cs typeface="+mn-cs"/>
              </a:rPr>
              <a:t/>
            </a:r>
            <a:br>
              <a:rPr lang="uk-UA" sz="2800" dirty="0" smtClean="0">
                <a:solidFill>
                  <a:srgbClr val="3333CC"/>
                </a:solidFill>
                <a:latin typeface="Franklin Gothic Demi Cond" pitchFamily="34" charset="0"/>
                <a:ea typeface="Times New Roman"/>
                <a:cs typeface="+mn-cs"/>
              </a:rPr>
            </a:br>
            <a:r>
              <a:rPr lang="uk-UA" sz="2800" dirty="0" smtClean="0">
                <a:solidFill>
                  <a:srgbClr val="3333CC"/>
                </a:solidFill>
                <a:latin typeface="Franklin Gothic Demi Cond" pitchFamily="34" charset="0"/>
                <a:ea typeface="Times New Roman"/>
                <a:cs typeface="+mn-cs"/>
              </a:rPr>
              <a:t>                       невеликого </a:t>
            </a:r>
            <a:r>
              <a:rPr lang="uk-UA" sz="2800" dirty="0">
                <a:solidFill>
                  <a:srgbClr val="3333CC"/>
                </a:solidFill>
                <a:latin typeface="Franklin Gothic Demi Cond" pitchFamily="34" charset="0"/>
                <a:ea typeface="Times New Roman"/>
                <a:cs typeface="+mn-cs"/>
              </a:rPr>
              <a:t>обсягу (від 3 до 5  назв книг </a:t>
            </a:r>
            <a:r>
              <a:rPr lang="uk-UA" sz="2800" dirty="0" smtClean="0">
                <a:solidFill>
                  <a:srgbClr val="3333CC"/>
                </a:solidFill>
                <a:latin typeface="Franklin Gothic Demi Cond" pitchFamily="34" charset="0"/>
                <a:ea typeface="Times New Roman"/>
                <a:cs typeface="+mn-cs"/>
              </a:rPr>
              <a:t>) </a:t>
            </a:r>
            <a:r>
              <a:rPr lang="ru-RU" sz="2600" dirty="0">
                <a:solidFill>
                  <a:srgbClr val="3333CC"/>
                </a:solidFill>
                <a:latin typeface="Franklin Gothic Demi Cond" pitchFamily="34" charset="0"/>
                <a:ea typeface="+mn-ea"/>
                <a:cs typeface="+mn-cs"/>
              </a:rPr>
              <a:t/>
            </a:r>
            <a:br>
              <a:rPr lang="ru-RU" sz="2600" dirty="0">
                <a:solidFill>
                  <a:srgbClr val="3333CC"/>
                </a:solidFill>
                <a:latin typeface="Franklin Gothic Demi Cond" pitchFamily="34" charset="0"/>
                <a:ea typeface="+mn-ea"/>
                <a:cs typeface="+mn-cs"/>
              </a:rPr>
            </a:br>
            <a:endParaRPr lang="ru-RU" dirty="0">
              <a:solidFill>
                <a:srgbClr val="3333CC"/>
              </a:solidFill>
              <a:latin typeface="Franklin Gothic Demi Cond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                                                 </a:t>
            </a:r>
          </a:p>
          <a:p>
            <a:r>
              <a:rPr lang="uk-UA" dirty="0"/>
              <a:t> </a:t>
            </a:r>
            <a:r>
              <a:rPr lang="uk-UA" dirty="0" smtClean="0"/>
              <a:t>                                                </a:t>
            </a:r>
            <a:endParaRPr lang="ru-RU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22630" y="2154359"/>
            <a:ext cx="3528392" cy="504056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 </a:t>
            </a:r>
            <a:r>
              <a:rPr lang="ru-RU" dirty="0" err="1"/>
              <a:t>чого</a:t>
            </a:r>
            <a:r>
              <a:rPr lang="ru-RU" dirty="0"/>
              <a:t> </a:t>
            </a:r>
            <a:r>
              <a:rPr lang="ru-RU" dirty="0" err="1"/>
              <a:t>почати</a:t>
            </a:r>
            <a:endParaRPr lang="ru-RU" dirty="0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4644008" y="2154359"/>
            <a:ext cx="3888432" cy="503851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uk-UA" sz="2400" b="1" dirty="0" smtClean="0">
                <a:solidFill>
                  <a:srgbClr val="0000FF"/>
                </a:solidFill>
              </a:rPr>
              <a:t>   </a:t>
            </a:r>
            <a:r>
              <a:rPr lang="uk-UA" sz="2400" b="1" dirty="0" smtClean="0">
                <a:solidFill>
                  <a:srgbClr val="009900"/>
                </a:solidFill>
              </a:rPr>
              <a:t>Твої </a:t>
            </a:r>
            <a:r>
              <a:rPr lang="uk-UA" sz="2400" b="1" dirty="0">
                <a:solidFill>
                  <a:srgbClr val="009900"/>
                </a:solidFill>
              </a:rPr>
              <a:t>чотириногі </a:t>
            </a:r>
            <a:r>
              <a:rPr lang="uk-UA" sz="2400" b="1" dirty="0" smtClean="0">
                <a:solidFill>
                  <a:srgbClr val="009900"/>
                </a:solidFill>
              </a:rPr>
              <a:t>друзі</a:t>
            </a:r>
            <a:endParaRPr lang="ru-RU" sz="2400" b="1" dirty="0">
              <a:solidFill>
                <a:srgbClr val="009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681" y="2129760"/>
            <a:ext cx="3197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9900"/>
                </a:solidFill>
              </a:rPr>
              <a:t>З  чого почати?</a:t>
            </a:r>
            <a:endParaRPr lang="ru-RU" sz="2400" b="1" dirty="0">
              <a:solidFill>
                <a:srgbClr val="009900"/>
              </a:solidFill>
            </a:endParaRPr>
          </a:p>
        </p:txBody>
      </p:sp>
      <p:pic>
        <p:nvPicPr>
          <p:cNvPr id="3074" name="Picture 2" descr="D:\Documents and Settings\Школа\Рабочий стол\КАРТИНКИ КНИГ\ДИТИНА КНИГА\ДЕТИ ЧИТАЮТ(2)\0919116648e253a1dc5697f619c70d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355" y="2852936"/>
            <a:ext cx="4103737" cy="3563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F:\КАРТИНКИ КНИГ\ДИТИНА КНИГА\0_5d785_3f74160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82388"/>
            <a:ext cx="4032447" cy="3533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3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ік">
  <a:themeElements>
    <a:clrScheme name="Поті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і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і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1312</TotalTime>
  <Words>332</Words>
  <Application>Microsoft Office PowerPoint</Application>
  <PresentationFormat>Экран (4:3)</PresentationFormat>
  <Paragraphs>110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Потік</vt:lpstr>
      <vt:lpstr>   </vt:lpstr>
      <vt:lpstr>                            Юний  Друже!  Поспішай!         Шлях по  карті обирай!</vt:lpstr>
      <vt:lpstr>«Рекомендаційний - Маяк»</vt:lpstr>
      <vt:lpstr>       РЕКОМЕНДАЦІЙНІ СПИСКИ ЛІТЕРАТУРИ: </vt:lpstr>
      <vt:lpstr>                                    </vt:lpstr>
      <vt:lpstr>                                                                      Бухта           «Бібліографічної  Закладки»</vt:lpstr>
      <vt:lpstr>     Книжкова закладка - як інструмент  роботи з книгою</vt:lpstr>
      <vt:lpstr>                                                                     </vt:lpstr>
      <vt:lpstr>                                                                       «Б і б л і о г р а ф і ч н а     з а к л а д к а»                            — так зветься бібліографічний список                         невеликого обсягу (від 3 до 5  назв книг )  </vt:lpstr>
      <vt:lpstr>      </vt:lpstr>
      <vt:lpstr> Книжкова виставка – це    наочна демонстрація  спеціально підібраних книг заданої тематики</vt:lpstr>
      <vt:lpstr> </vt:lpstr>
      <vt:lpstr>Презентация PowerPoint</vt:lpstr>
      <vt:lpstr>                                         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136</cp:revision>
  <dcterms:modified xsi:type="dcterms:W3CDTF">2014-05-14T21:23:42Z</dcterms:modified>
</cp:coreProperties>
</file>